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3"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415A3A6C-9569-4C27-ACFD-ECFDA8BC4D26}" type="slidenum">
              <a:rPr lang="en-US" smtClean="0">
                <a:solidFill>
                  <a:srgbClr val="FFFFFF"/>
                </a:solidFill>
              </a:rPr>
              <a:pPr/>
              <a:t>‹#›</a:t>
            </a:fld>
            <a:endParaRPr lang="en-US" dirty="0">
              <a:solidFill>
                <a:srgbClr val="FFFFFF"/>
              </a:solidFill>
            </a:endParaRPr>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0903867F-E940-48CA-91FD-8DEE766D447E}" type="slidenum">
              <a:rPr lang="en-US" smtClean="0">
                <a:solidFill>
                  <a:srgbClr val="FFFFFF"/>
                </a:solidFill>
              </a:rPr>
              <a:pPr/>
              <a:t>‹#›</a:t>
            </a:fld>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solidFill>
                <a:srgbClr val="FFFFFF"/>
              </a:solidFill>
            </a:endParaRPr>
          </a:p>
        </p:txBody>
      </p:sp>
      <p:sp>
        <p:nvSpPr>
          <p:cNvPr id="5" name="Footer Placeholder 4"/>
          <p:cNvSpPr>
            <a:spLocks noGrp="1"/>
          </p:cNvSpPr>
          <p:nvPr>
            <p:ph type="ftr" sz="quarter" idx="11"/>
          </p:nvPr>
        </p:nvSpPr>
        <p:spPr/>
        <p:txBody>
          <a:bodyPr/>
          <a:lstStyle/>
          <a:p>
            <a:endParaRPr lang="en-US" dirty="0">
              <a:solidFill>
                <a:srgbClr val="FFFFFF"/>
              </a:solidFill>
            </a:endParaRPr>
          </a:p>
        </p:txBody>
      </p:sp>
      <p:sp>
        <p:nvSpPr>
          <p:cNvPr id="6" name="Slide Number Placeholder 5"/>
          <p:cNvSpPr>
            <a:spLocks noGrp="1"/>
          </p:cNvSpPr>
          <p:nvPr>
            <p:ph type="sldNum" sz="quarter" idx="12"/>
          </p:nvPr>
        </p:nvSpPr>
        <p:spPr/>
        <p:txBody>
          <a:bodyPr/>
          <a:lstStyle/>
          <a:p>
            <a:fld id="{A0727F17-A864-4FCC-8293-7760FF04AA36}" type="slidenum">
              <a:rPr lang="en-US" smtClean="0">
                <a:solidFill>
                  <a:srgbClr val="FFFFFF"/>
                </a:solidFill>
              </a:rPr>
              <a:pPr/>
              <a:t>‹#›</a:t>
            </a:fld>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44475"/>
            <a:ext cx="838835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838200" y="6245225"/>
            <a:ext cx="1901825" cy="476250"/>
          </a:xfrm>
        </p:spPr>
        <p:txBody>
          <a:bodyPr/>
          <a:lstStyle>
            <a:lvl1pPr>
              <a:defRPr/>
            </a:lvl1pPr>
          </a:lstStyle>
          <a:p>
            <a:endParaRPr lang="en-US" dirty="0">
              <a:solidFill>
                <a:srgbClr val="FFFFFF"/>
              </a:solidFill>
            </a:endParaRPr>
          </a:p>
        </p:txBody>
      </p:sp>
      <p:sp>
        <p:nvSpPr>
          <p:cNvPr id="4" name="Footer Placeholder 3"/>
          <p:cNvSpPr>
            <a:spLocks noGrp="1"/>
          </p:cNvSpPr>
          <p:nvPr>
            <p:ph type="ftr" sz="quarter" idx="11"/>
          </p:nvPr>
        </p:nvSpPr>
        <p:spPr>
          <a:xfrm>
            <a:off x="3429000" y="6245225"/>
            <a:ext cx="2895600" cy="476250"/>
          </a:xfrm>
        </p:spPr>
        <p:txBody>
          <a:bodyPr/>
          <a:lstStyle>
            <a:lvl1pPr>
              <a:defRPr/>
            </a:lvl1pPr>
          </a:lstStyle>
          <a:p>
            <a:endParaRPr lang="en-US" dirty="0">
              <a:solidFill>
                <a:srgbClr val="FFFFFF"/>
              </a:solidFill>
            </a:endParaRPr>
          </a:p>
        </p:txBody>
      </p:sp>
      <p:sp>
        <p:nvSpPr>
          <p:cNvPr id="5" name="Slide Number Placeholder 4"/>
          <p:cNvSpPr>
            <a:spLocks noGrp="1"/>
          </p:cNvSpPr>
          <p:nvPr>
            <p:ph type="sldNum" sz="quarter" idx="12"/>
          </p:nvPr>
        </p:nvSpPr>
        <p:spPr>
          <a:xfrm>
            <a:off x="6937375" y="6245225"/>
            <a:ext cx="1901825" cy="476250"/>
          </a:xfrm>
        </p:spPr>
        <p:txBody>
          <a:bodyPr/>
          <a:lstStyle>
            <a:lvl1pPr>
              <a:defRPr/>
            </a:lvl1pPr>
          </a:lstStyle>
          <a:p>
            <a:fld id="{33D17694-2D63-416F-B155-33E3000999F1}" type="slidenum">
              <a:rPr lang="en-US">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327276646"/>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solidFill>
                <a:srgbClr val="FFFFFF"/>
              </a:solidFill>
            </a:endParaRPr>
          </a:p>
        </p:txBody>
      </p:sp>
      <p:sp>
        <p:nvSpPr>
          <p:cNvPr id="10" name="Slide Number Placeholder 9"/>
          <p:cNvSpPr>
            <a:spLocks noGrp="1"/>
          </p:cNvSpPr>
          <p:nvPr>
            <p:ph type="sldNum" sz="quarter" idx="11"/>
          </p:nvPr>
        </p:nvSpPr>
        <p:spPr/>
        <p:txBody>
          <a:bodyPr/>
          <a:lstStyle/>
          <a:p>
            <a:fld id="{025AB413-D102-40FB-B25F-70502DDD4A55}" type="slidenum">
              <a:rPr lang="en-US" smtClean="0">
                <a:solidFill>
                  <a:srgbClr val="FFFFFF"/>
                </a:solidFill>
              </a:rPr>
              <a:pPr/>
              <a:t>‹#›</a:t>
            </a:fld>
            <a:endParaRPr lang="en-US" dirty="0">
              <a:solidFill>
                <a:srgbClr val="FFFFFF"/>
              </a:solidFill>
            </a:endParaRPr>
          </a:p>
        </p:txBody>
      </p:sp>
      <p:sp>
        <p:nvSpPr>
          <p:cNvPr id="12" name="Footer Placeholder 11"/>
          <p:cNvSpPr>
            <a:spLocks noGrp="1"/>
          </p:cNvSpPr>
          <p:nvPr>
            <p:ph type="ftr" sz="quarter" idx="12"/>
          </p:nvPr>
        </p:nvSpPr>
        <p:spPr/>
        <p:txBody>
          <a:bodyPr/>
          <a:lstStyle/>
          <a:p>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endParaRPr lang="en-US" dirty="0">
              <a:solidFill>
                <a:srgbClr val="FFFFFF"/>
              </a:solidFill>
            </a:endParaRPr>
          </a:p>
        </p:txBody>
      </p:sp>
      <p:sp>
        <p:nvSpPr>
          <p:cNvPr id="20" name="Slide Number Placeholder 19"/>
          <p:cNvSpPr>
            <a:spLocks noGrp="1"/>
          </p:cNvSpPr>
          <p:nvPr>
            <p:ph type="sldNum" sz="quarter" idx="11"/>
          </p:nvPr>
        </p:nvSpPr>
        <p:spPr/>
        <p:txBody>
          <a:bodyPr/>
          <a:lstStyle/>
          <a:p>
            <a:fld id="{B7FA5352-D90B-4617-94D5-A4940915533B}" type="slidenum">
              <a:rPr lang="en-US" smtClean="0">
                <a:solidFill>
                  <a:srgbClr val="FFFFFF"/>
                </a:solidFill>
              </a:rPr>
              <a:pPr/>
              <a:t>‹#›</a:t>
            </a:fld>
            <a:endParaRPr lang="en-US" dirty="0">
              <a:solidFill>
                <a:srgbClr val="FFFFFF"/>
              </a:solidFill>
            </a:endParaRPr>
          </a:p>
        </p:txBody>
      </p:sp>
      <p:sp>
        <p:nvSpPr>
          <p:cNvPr id="21" name="Footer Placeholder 20"/>
          <p:cNvSpPr>
            <a:spLocks noGrp="1"/>
          </p:cNvSpPr>
          <p:nvPr>
            <p:ph type="ftr" sz="quarter" idx="12"/>
          </p:nvPr>
        </p:nvSpPr>
        <p:spPr/>
        <p:txBody>
          <a:bodyPr/>
          <a:lstStyle/>
          <a:p>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C019001D-1524-4285-93B4-69AFDFC3615E}" type="slidenum">
              <a:rPr lang="en-US" smtClean="0">
                <a:solidFill>
                  <a:srgbClr val="FFFFFF"/>
                </a:solidFill>
              </a:rPr>
              <a:pPr/>
              <a:t>‹#›</a:t>
            </a:fld>
            <a:endParaRPr lang="en-US" dirty="0">
              <a:solidFill>
                <a:srgbClr val="FFFFFF"/>
              </a:solidFill>
            </a:endParaRPr>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endParaRPr lang="en-US" dirty="0">
              <a:solidFill>
                <a:srgbClr val="FFFFFF"/>
              </a:solidFill>
            </a:endParaRPr>
          </a:p>
        </p:txBody>
      </p:sp>
      <p:sp>
        <p:nvSpPr>
          <p:cNvPr id="8" name="Footer Placeholder 7"/>
          <p:cNvSpPr>
            <a:spLocks noGrp="1"/>
          </p:cNvSpPr>
          <p:nvPr>
            <p:ph type="ftr" sz="quarter" idx="11"/>
          </p:nvPr>
        </p:nvSpPr>
        <p:spPr/>
        <p:txBody>
          <a:bodyPr/>
          <a:lstStyle/>
          <a:p>
            <a:endParaRPr lang="en-US" dirty="0">
              <a:solidFill>
                <a:srgbClr val="FFFFFF"/>
              </a:solidFill>
            </a:endParaRPr>
          </a:p>
        </p:txBody>
      </p:sp>
      <p:sp>
        <p:nvSpPr>
          <p:cNvPr id="9" name="Slide Number Placeholder 8"/>
          <p:cNvSpPr>
            <a:spLocks noGrp="1"/>
          </p:cNvSpPr>
          <p:nvPr>
            <p:ph type="sldNum" sz="quarter" idx="12"/>
          </p:nvPr>
        </p:nvSpPr>
        <p:spPr/>
        <p:txBody>
          <a:bodyPr/>
          <a:lstStyle/>
          <a:p>
            <a:fld id="{9492C219-7EE8-49E9-A2F4-E6090DC4645A}" type="slidenum">
              <a:rPr lang="en-US" smtClean="0">
                <a:solidFill>
                  <a:srgbClr val="FFFFFF"/>
                </a:solidFill>
              </a:rPr>
              <a:pPr/>
              <a:t>‹#›</a:t>
            </a:fld>
            <a:endParaRPr lang="en-US" dirty="0">
              <a:solidFill>
                <a:srgbClr val="FFFFFF"/>
              </a:solidFill>
            </a:endParaRPr>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solidFill>
                <a:srgbClr val="FFFFFF"/>
              </a:solidFill>
            </a:endParaRPr>
          </a:p>
        </p:txBody>
      </p:sp>
      <p:sp>
        <p:nvSpPr>
          <p:cNvPr id="4" name="Footer Placeholder 3"/>
          <p:cNvSpPr>
            <a:spLocks noGrp="1"/>
          </p:cNvSpPr>
          <p:nvPr>
            <p:ph type="ftr" sz="quarter" idx="11"/>
          </p:nvPr>
        </p:nvSpPr>
        <p:spPr/>
        <p:txBody>
          <a:bodyPr/>
          <a:lstStyle/>
          <a:p>
            <a:endParaRPr lang="en-US" dirty="0">
              <a:solidFill>
                <a:srgbClr val="FFFFFF"/>
              </a:solidFill>
            </a:endParaRPr>
          </a:p>
        </p:txBody>
      </p:sp>
      <p:sp>
        <p:nvSpPr>
          <p:cNvPr id="5" name="Slide Number Placeholder 4"/>
          <p:cNvSpPr>
            <a:spLocks noGrp="1"/>
          </p:cNvSpPr>
          <p:nvPr>
            <p:ph type="sldNum" sz="quarter" idx="12"/>
          </p:nvPr>
        </p:nvSpPr>
        <p:spPr/>
        <p:txBody>
          <a:bodyPr/>
          <a:lstStyle/>
          <a:p>
            <a:fld id="{DF9E0B4B-884C-48CD-AE50-28E63EA850CA}" type="slidenum">
              <a:rPr lang="en-US" smtClean="0">
                <a:solidFill>
                  <a:srgbClr val="FFFFFF"/>
                </a:solidFill>
              </a:rPr>
              <a:pPr/>
              <a:t>‹#›</a:t>
            </a:fld>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dirty="0">
              <a:solidFill>
                <a:srgbClr val="FFFFFF"/>
              </a:solidFill>
            </a:endParaRPr>
          </a:p>
        </p:txBody>
      </p:sp>
      <p:sp>
        <p:nvSpPr>
          <p:cNvPr id="6" name="Slide Number Placeholder 5"/>
          <p:cNvSpPr>
            <a:spLocks noGrp="1"/>
          </p:cNvSpPr>
          <p:nvPr>
            <p:ph type="sldNum" sz="quarter" idx="11"/>
          </p:nvPr>
        </p:nvSpPr>
        <p:spPr/>
        <p:txBody>
          <a:bodyPr/>
          <a:lstStyle/>
          <a:p>
            <a:fld id="{A5E851E4-A1F4-46DC-9E1D-7900B16A291A}" type="slidenum">
              <a:rPr lang="en-US" smtClean="0">
                <a:solidFill>
                  <a:srgbClr val="FFFFFF"/>
                </a:solidFill>
              </a:rPr>
              <a:pPr/>
              <a:t>‹#›</a:t>
            </a:fld>
            <a:endParaRPr lang="en-US" dirty="0">
              <a:solidFill>
                <a:srgbClr val="FFFFFF"/>
              </a:solidFill>
            </a:endParaRPr>
          </a:p>
        </p:txBody>
      </p:sp>
      <p:sp>
        <p:nvSpPr>
          <p:cNvPr id="7" name="Footer Placeholder 6"/>
          <p:cNvSpPr>
            <a:spLocks noGrp="1"/>
          </p:cNvSpPr>
          <p:nvPr>
            <p:ph type="ftr" sz="quarter" idx="12"/>
          </p:nvPr>
        </p:nvSpPr>
        <p:spPr/>
        <p:txBody>
          <a:bodyPr/>
          <a:lstStyle/>
          <a:p>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endParaRPr lang="en-US" dirty="0">
              <a:solidFill>
                <a:srgbClr val="FFFFFF"/>
              </a:solidFill>
            </a:endParaRPr>
          </a:p>
        </p:txBody>
      </p:sp>
      <p:sp>
        <p:nvSpPr>
          <p:cNvPr id="10" name="Slide Number Placeholder 9"/>
          <p:cNvSpPr>
            <a:spLocks noGrp="1"/>
          </p:cNvSpPr>
          <p:nvPr>
            <p:ph type="sldNum" sz="quarter" idx="15"/>
          </p:nvPr>
        </p:nvSpPr>
        <p:spPr/>
        <p:txBody>
          <a:bodyPr/>
          <a:lstStyle/>
          <a:p>
            <a:fld id="{F3AF62D8-BEC4-4115-8FB7-59F60E42CB58}" type="slidenum">
              <a:rPr lang="en-US" smtClean="0">
                <a:solidFill>
                  <a:srgbClr val="FFFFFF"/>
                </a:solidFill>
              </a:rPr>
              <a:pPr/>
              <a:t>‹#›</a:t>
            </a:fld>
            <a:endParaRPr lang="en-US" dirty="0">
              <a:solidFill>
                <a:srgbClr val="FFFFFF"/>
              </a:solidFill>
            </a:endParaRPr>
          </a:p>
        </p:txBody>
      </p:sp>
      <p:sp>
        <p:nvSpPr>
          <p:cNvPr id="13" name="Footer Placeholder 12"/>
          <p:cNvSpPr>
            <a:spLocks noGrp="1"/>
          </p:cNvSpPr>
          <p:nvPr>
            <p:ph type="ftr" sz="quarter" idx="16"/>
          </p:nvPr>
        </p:nvSpPr>
        <p:spPr/>
        <p:txBody>
          <a:bodyPr/>
          <a:lstStyle/>
          <a:p>
            <a:endParaRPr lang="en-US" dirty="0">
              <a:solidFill>
                <a:srgbClr val="FFFFFF"/>
              </a:solidFill>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solidFill>
                <a:srgbClr val="FFFFFF"/>
              </a:solidFill>
            </a:endParaRPr>
          </a:p>
        </p:txBody>
      </p:sp>
      <p:sp>
        <p:nvSpPr>
          <p:cNvPr id="6" name="Footer Placeholder 5"/>
          <p:cNvSpPr>
            <a:spLocks noGrp="1"/>
          </p:cNvSpPr>
          <p:nvPr>
            <p:ph type="ftr" sz="quarter" idx="11"/>
          </p:nvPr>
        </p:nvSpPr>
        <p:spPr/>
        <p:txBody>
          <a:bodyPr/>
          <a:lstStyle/>
          <a:p>
            <a:endParaRPr lang="en-US" dirty="0">
              <a:solidFill>
                <a:srgbClr val="FFFFFF"/>
              </a:solidFill>
            </a:endParaRPr>
          </a:p>
        </p:txBody>
      </p:sp>
      <p:sp>
        <p:nvSpPr>
          <p:cNvPr id="7" name="Slide Number Placeholder 6"/>
          <p:cNvSpPr>
            <a:spLocks noGrp="1"/>
          </p:cNvSpPr>
          <p:nvPr>
            <p:ph type="sldNum" sz="quarter" idx="12"/>
          </p:nvPr>
        </p:nvSpPr>
        <p:spPr/>
        <p:txBody>
          <a:bodyPr/>
          <a:lstStyle/>
          <a:p>
            <a:fld id="{E7A3B1CB-2134-4469-8019-1B672469F236}" type="slidenum">
              <a:rPr lang="en-US" smtClean="0">
                <a:solidFill>
                  <a:srgbClr val="FFFFFF"/>
                </a:solidFill>
              </a:rPr>
              <a:pPr/>
              <a:t>‹#›</a:t>
            </a:fld>
            <a:endParaRPr lang="en-US" dirty="0">
              <a:solidFill>
                <a:srgbClr val="FFFFFF"/>
              </a:solidFill>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pPr fontAlgn="base">
              <a:spcBef>
                <a:spcPct val="0"/>
              </a:spcBef>
              <a:spcAft>
                <a:spcPct val="0"/>
              </a:spcAft>
            </a:pPr>
            <a:endParaRPr lang="en-US" dirty="0">
              <a:solidFill>
                <a:srgbClr val="FFFFFF"/>
              </a:solidFill>
            </a:endParaRPr>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pPr fontAlgn="base">
              <a:spcBef>
                <a:spcPct val="0"/>
              </a:spcBef>
              <a:spcAft>
                <a:spcPct val="0"/>
              </a:spcAft>
            </a:pPr>
            <a:fld id="{A2B0ECF5-C0DA-4FC0-BBAD-768474C9B66B}" type="slidenum">
              <a:rPr lang="en-US" smtClean="0">
                <a:solidFill>
                  <a:srgbClr val="FFFFFF"/>
                </a:solidFill>
              </a:rPr>
              <a:pPr fontAlgn="base">
                <a:spcBef>
                  <a:spcPct val="0"/>
                </a:spcBef>
                <a:spcAft>
                  <a:spcPct val="0"/>
                </a:spcAft>
              </a:pPr>
              <a:t>‹#›</a:t>
            </a:fld>
            <a:endParaRPr lang="en-US" dirty="0">
              <a:solidFill>
                <a:srgbClr val="FFFFFF"/>
              </a:solidFill>
            </a:endParaRPr>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pPr fontAlgn="base">
              <a:spcBef>
                <a:spcPct val="0"/>
              </a:spcBef>
              <a:spcAft>
                <a:spcPct val="0"/>
              </a:spcAft>
            </a:pPr>
            <a:endParaRPr lang="en-US"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nlittler@buse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descr="BISC"/>
          <p:cNvPicPr>
            <a:picLocks noGrp="1" noChangeAspect="1" noChangeArrowheads="1"/>
          </p:cNvPicPr>
          <p:nvPr>
            <p:ph type="ctrTitle"/>
          </p:nvPr>
        </p:nvPicPr>
        <p:blipFill>
          <a:blip r:embed="rId2">
            <a:extLst>
              <a:ext uri="{28A0092B-C50C-407E-A947-70E740481C1C}">
                <a14:useLocalDpi xmlns:a14="http://schemas.microsoft.com/office/drawing/2010/main" val="0"/>
              </a:ext>
            </a:extLst>
          </a:blip>
          <a:srcRect/>
          <a:stretch>
            <a:fillRect/>
          </a:stretch>
        </p:blipFill>
        <p:spPr>
          <a:xfrm>
            <a:off x="381000" y="381000"/>
            <a:ext cx="8305800" cy="1447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3" name="Rectangle 3"/>
          <p:cNvSpPr>
            <a:spLocks noGrp="1" noChangeArrowheads="1"/>
          </p:cNvSpPr>
          <p:nvPr>
            <p:ph type="subTitle" idx="1"/>
          </p:nvPr>
        </p:nvSpPr>
        <p:spPr>
          <a:xfrm>
            <a:off x="533400" y="2667000"/>
            <a:ext cx="8001000" cy="2971800"/>
          </a:xfrm>
        </p:spPr>
        <p:txBody>
          <a:bodyPr/>
          <a:lstStyle/>
          <a:p>
            <a:pPr algn="ctr"/>
            <a:r>
              <a:rPr lang="en-US" b="1" dirty="0" smtClean="0">
                <a:solidFill>
                  <a:schemeClr val="tx1">
                    <a:lumMod val="50000"/>
                  </a:schemeClr>
                </a:solidFill>
                <a:effectLst/>
                <a:latin typeface="+mj-lt"/>
              </a:rPr>
              <a:t>National Transportation Safety Board</a:t>
            </a:r>
          </a:p>
          <a:p>
            <a:pPr algn="ctr"/>
            <a:endParaRPr lang="en-US" b="1" dirty="0" smtClean="0">
              <a:solidFill>
                <a:schemeClr val="tx1">
                  <a:lumMod val="50000"/>
                </a:schemeClr>
              </a:solidFill>
              <a:effectLst/>
              <a:latin typeface="+mj-lt"/>
            </a:endParaRPr>
          </a:p>
          <a:p>
            <a:pPr algn="ctr"/>
            <a:r>
              <a:rPr lang="en-US" b="1" dirty="0" smtClean="0">
                <a:solidFill>
                  <a:schemeClr val="tx1">
                    <a:lumMod val="50000"/>
                  </a:schemeClr>
                </a:solidFill>
                <a:effectLst/>
                <a:latin typeface="+mj-lt"/>
              </a:rPr>
              <a:t>Truck and Bus Safety Forum</a:t>
            </a:r>
          </a:p>
          <a:p>
            <a:pPr algn="ctr"/>
            <a:endParaRPr lang="en-US" b="1" dirty="0">
              <a:solidFill>
                <a:schemeClr val="tx1">
                  <a:lumMod val="50000"/>
                </a:schemeClr>
              </a:solidFill>
              <a:effectLst/>
              <a:latin typeface="+mj-lt"/>
            </a:endParaRPr>
          </a:p>
          <a:p>
            <a:pPr algn="ctr"/>
            <a:r>
              <a:rPr lang="en-US" b="1" dirty="0" smtClean="0">
                <a:solidFill>
                  <a:schemeClr val="tx1">
                    <a:lumMod val="50000"/>
                  </a:schemeClr>
                </a:solidFill>
                <a:effectLst/>
                <a:latin typeface="+mj-lt"/>
              </a:rPr>
              <a:t>May 10 - 11, 2011</a:t>
            </a:r>
            <a:endParaRPr lang="en-US" b="1" dirty="0">
              <a:solidFill>
                <a:schemeClr val="tx1">
                  <a:lumMod val="50000"/>
                </a:schemeClr>
              </a:solidFill>
              <a:effectLst/>
              <a:latin typeface="+mj-lt"/>
            </a:endParaRPr>
          </a:p>
        </p:txBody>
      </p:sp>
    </p:spTree>
    <p:extLst>
      <p:ext uri="{BB962C8B-B14F-4D97-AF65-F5344CB8AC3E}">
        <p14:creationId xmlns:p14="http://schemas.microsoft.com/office/powerpoint/2010/main" val="38115724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4" name="Text Box 6"/>
          <p:cNvSpPr txBox="1">
            <a:spLocks noChangeArrowheads="1"/>
          </p:cNvSpPr>
          <p:nvPr/>
        </p:nvSpPr>
        <p:spPr bwMode="auto">
          <a:xfrm>
            <a:off x="822325" y="2779713"/>
            <a:ext cx="7254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endParaRPr lang="en-US" dirty="0">
              <a:solidFill>
                <a:srgbClr val="FFFFFF"/>
              </a:solidFill>
            </a:endParaRPr>
          </a:p>
        </p:txBody>
      </p:sp>
      <p:sp>
        <p:nvSpPr>
          <p:cNvPr id="2" name="Content Placeholder 1"/>
          <p:cNvSpPr>
            <a:spLocks noGrp="1"/>
          </p:cNvSpPr>
          <p:nvPr>
            <p:ph idx="1"/>
          </p:nvPr>
        </p:nvSpPr>
        <p:spPr>
          <a:xfrm>
            <a:off x="457200" y="1905000"/>
            <a:ext cx="8388350" cy="4648200"/>
          </a:xfrm>
        </p:spPr>
        <p:txBody>
          <a:bodyPr/>
          <a:lstStyle/>
          <a:p>
            <a:pPr marL="0" indent="0">
              <a:buNone/>
            </a:pPr>
            <a:r>
              <a:rPr lang="en-US" sz="1800" b="1" dirty="0" smtClean="0">
                <a:solidFill>
                  <a:schemeClr val="bg2">
                    <a:lumMod val="10000"/>
                  </a:schemeClr>
                </a:solidFill>
              </a:rPr>
              <a:t>Upon </a:t>
            </a:r>
            <a:r>
              <a:rPr lang="en-US" sz="1800" b="1" dirty="0">
                <a:solidFill>
                  <a:schemeClr val="bg2">
                    <a:lumMod val="10000"/>
                  </a:schemeClr>
                </a:solidFill>
              </a:rPr>
              <a:t>the Secretary’s issuance of an out-of-service order against a motor carrier of passengers that </a:t>
            </a:r>
            <a:r>
              <a:rPr lang="en-US" sz="1800" b="1" dirty="0" smtClean="0">
                <a:solidFill>
                  <a:schemeClr val="bg2">
                    <a:lumMod val="10000"/>
                  </a:schemeClr>
                </a:solidFill>
              </a:rPr>
              <a:t>has </a:t>
            </a:r>
            <a:r>
              <a:rPr lang="en-US" sz="1800" b="1" dirty="0">
                <a:solidFill>
                  <a:schemeClr val="bg2">
                    <a:lumMod val="10000"/>
                  </a:schemeClr>
                </a:solidFill>
              </a:rPr>
              <a:t>determined </a:t>
            </a:r>
            <a:r>
              <a:rPr lang="en-US" sz="1800" b="1" dirty="0" smtClean="0">
                <a:solidFill>
                  <a:schemeClr val="bg2">
                    <a:lumMod val="10000"/>
                  </a:schemeClr>
                </a:solidFill>
              </a:rPr>
              <a:t>by the Secretary as presenting </a:t>
            </a:r>
            <a:r>
              <a:rPr lang="en-US" sz="1800" b="1" dirty="0">
                <a:solidFill>
                  <a:schemeClr val="bg2">
                    <a:lumMod val="10000"/>
                  </a:schemeClr>
                </a:solidFill>
              </a:rPr>
              <a:t>an imminent safety hazard </a:t>
            </a:r>
            <a:r>
              <a:rPr lang="en-US" sz="1800" b="1" dirty="0" smtClean="0">
                <a:solidFill>
                  <a:schemeClr val="bg2">
                    <a:lumMod val="10000"/>
                  </a:schemeClr>
                </a:solidFill>
              </a:rPr>
              <a:t>to the public the </a:t>
            </a:r>
            <a:r>
              <a:rPr lang="en-US" sz="1800" b="1" dirty="0">
                <a:solidFill>
                  <a:schemeClr val="bg2">
                    <a:lumMod val="10000"/>
                  </a:schemeClr>
                </a:solidFill>
              </a:rPr>
              <a:t>Secretary will</a:t>
            </a:r>
            <a:r>
              <a:rPr lang="en-US" sz="1800" b="1" dirty="0" smtClean="0">
                <a:solidFill>
                  <a:schemeClr val="bg2">
                    <a:lumMod val="10000"/>
                  </a:schemeClr>
                </a:solidFill>
              </a:rPr>
              <a:t>:</a:t>
            </a:r>
          </a:p>
          <a:p>
            <a:pPr marL="0" indent="0">
              <a:buNone/>
            </a:pPr>
            <a:endParaRPr lang="en-US" sz="1800" b="1" dirty="0">
              <a:solidFill>
                <a:schemeClr val="bg2">
                  <a:lumMod val="10000"/>
                </a:schemeClr>
              </a:solidFill>
            </a:endParaRPr>
          </a:p>
          <a:p>
            <a:pPr marL="457200" indent="-457200">
              <a:buAutoNum type="arabicPeriod"/>
            </a:pPr>
            <a:r>
              <a:rPr lang="en-US" sz="1800" b="1" dirty="0" smtClean="0">
                <a:solidFill>
                  <a:schemeClr val="bg2">
                    <a:lumMod val="10000"/>
                  </a:schemeClr>
                </a:solidFill>
              </a:rPr>
              <a:t>Notify </a:t>
            </a:r>
            <a:r>
              <a:rPr lang="en-US" sz="1800" b="1" dirty="0">
                <a:solidFill>
                  <a:schemeClr val="bg2">
                    <a:lumMod val="10000"/>
                  </a:schemeClr>
                </a:solidFill>
              </a:rPr>
              <a:t>the state MCSAP lead agency of said out-of service order</a:t>
            </a:r>
            <a:r>
              <a:rPr lang="en-US" sz="1800" b="1" dirty="0" smtClean="0">
                <a:solidFill>
                  <a:schemeClr val="bg2">
                    <a:lumMod val="10000"/>
                  </a:schemeClr>
                </a:solidFill>
              </a:rPr>
              <a:t>.</a:t>
            </a:r>
          </a:p>
          <a:p>
            <a:pPr marL="457200" indent="-457200">
              <a:buAutoNum type="arabicPeriod"/>
            </a:pPr>
            <a:endParaRPr lang="en-US" sz="1800" b="1" dirty="0">
              <a:solidFill>
                <a:schemeClr val="bg2">
                  <a:lumMod val="10000"/>
                </a:schemeClr>
              </a:solidFill>
            </a:endParaRPr>
          </a:p>
          <a:p>
            <a:pPr marL="457200" indent="-457200">
              <a:buAutoNum type="arabicPeriod" startAt="2"/>
            </a:pPr>
            <a:r>
              <a:rPr lang="en-US" sz="1800" b="1" dirty="0" smtClean="0">
                <a:solidFill>
                  <a:schemeClr val="bg2">
                    <a:lumMod val="10000"/>
                  </a:schemeClr>
                </a:solidFill>
              </a:rPr>
              <a:t>Require </a:t>
            </a:r>
            <a:r>
              <a:rPr lang="en-US" sz="1800" b="1" dirty="0">
                <a:solidFill>
                  <a:schemeClr val="bg2">
                    <a:lumMod val="10000"/>
                  </a:schemeClr>
                </a:solidFill>
              </a:rPr>
              <a:t>within five (5) business days that </a:t>
            </a:r>
            <a:r>
              <a:rPr lang="en-US" sz="1800" b="1" dirty="0" smtClean="0">
                <a:solidFill>
                  <a:schemeClr val="bg2">
                    <a:lumMod val="10000"/>
                  </a:schemeClr>
                </a:solidFill>
              </a:rPr>
              <a:t>a federal inspector or an official </a:t>
            </a:r>
            <a:r>
              <a:rPr lang="en-US" sz="1800" b="1" dirty="0">
                <a:solidFill>
                  <a:schemeClr val="bg2">
                    <a:lumMod val="10000"/>
                  </a:schemeClr>
                </a:solidFill>
              </a:rPr>
              <a:t>from the </a:t>
            </a:r>
            <a:r>
              <a:rPr lang="en-US" sz="1800" b="1" dirty="0" smtClean="0">
                <a:solidFill>
                  <a:schemeClr val="bg2">
                    <a:lumMod val="10000"/>
                  </a:schemeClr>
                </a:solidFill>
              </a:rPr>
              <a:t>state MCSAP </a:t>
            </a:r>
            <a:r>
              <a:rPr lang="en-US" sz="1800" b="1" dirty="0">
                <a:solidFill>
                  <a:schemeClr val="bg2">
                    <a:lumMod val="10000"/>
                  </a:schemeClr>
                </a:solidFill>
              </a:rPr>
              <a:t>lead agency visit the out-of service motor carrier </a:t>
            </a:r>
            <a:r>
              <a:rPr lang="en-US" sz="1800" b="1" dirty="0" smtClean="0">
                <a:solidFill>
                  <a:schemeClr val="bg2">
                    <a:lumMod val="10000"/>
                  </a:schemeClr>
                </a:solidFill>
              </a:rPr>
              <a:t>to </a:t>
            </a:r>
            <a:r>
              <a:rPr lang="en-US" sz="1800" b="1" dirty="0">
                <a:solidFill>
                  <a:schemeClr val="bg2">
                    <a:lumMod val="10000"/>
                  </a:schemeClr>
                </a:solidFill>
              </a:rPr>
              <a:t>determine that operations have ceased</a:t>
            </a:r>
            <a:r>
              <a:rPr lang="en-US" sz="1800" b="1" dirty="0" smtClean="0">
                <a:solidFill>
                  <a:schemeClr val="bg2">
                    <a:lumMod val="10000"/>
                  </a:schemeClr>
                </a:solidFill>
              </a:rPr>
              <a:t>.</a:t>
            </a:r>
          </a:p>
          <a:p>
            <a:pPr marL="457200" indent="-457200">
              <a:buAutoNum type="arabicPeriod" startAt="2"/>
            </a:pPr>
            <a:endParaRPr lang="en-US" sz="1800" b="1" dirty="0">
              <a:solidFill>
                <a:schemeClr val="bg2">
                  <a:lumMod val="10000"/>
                </a:schemeClr>
              </a:solidFill>
            </a:endParaRPr>
          </a:p>
          <a:p>
            <a:pPr marL="457200" indent="-457200">
              <a:buAutoNum type="arabicPeriod" startAt="3"/>
            </a:pPr>
            <a:r>
              <a:rPr lang="en-US" sz="1800" b="1" dirty="0" smtClean="0">
                <a:solidFill>
                  <a:schemeClr val="bg2">
                    <a:lumMod val="10000"/>
                  </a:schemeClr>
                </a:solidFill>
              </a:rPr>
              <a:t>On </a:t>
            </a:r>
            <a:r>
              <a:rPr lang="en-US" sz="1800" b="1" dirty="0">
                <a:solidFill>
                  <a:schemeClr val="bg2">
                    <a:lumMod val="10000"/>
                  </a:schemeClr>
                </a:solidFill>
              </a:rPr>
              <a:t>a finding that a violation of the out-of-service is ongoing the </a:t>
            </a:r>
            <a:r>
              <a:rPr lang="en-US" sz="1800" b="1" dirty="0" smtClean="0">
                <a:solidFill>
                  <a:schemeClr val="bg2">
                    <a:lumMod val="10000"/>
                  </a:schemeClr>
                </a:solidFill>
              </a:rPr>
              <a:t>inspector </a:t>
            </a:r>
            <a:r>
              <a:rPr lang="en-US" sz="1800" b="1" dirty="0">
                <a:solidFill>
                  <a:schemeClr val="bg2">
                    <a:lumMod val="10000"/>
                  </a:schemeClr>
                </a:solidFill>
              </a:rPr>
              <a:t>will enter the motor </a:t>
            </a:r>
            <a:r>
              <a:rPr lang="en-US" sz="1800" b="1" dirty="0" smtClean="0">
                <a:solidFill>
                  <a:schemeClr val="bg2">
                    <a:lumMod val="10000"/>
                  </a:schemeClr>
                </a:solidFill>
              </a:rPr>
              <a:t>carrier’s property </a:t>
            </a:r>
            <a:r>
              <a:rPr lang="en-US" sz="1800" b="1" dirty="0">
                <a:solidFill>
                  <a:schemeClr val="bg2">
                    <a:lumMod val="10000"/>
                  </a:schemeClr>
                </a:solidFill>
              </a:rPr>
              <a:t>and </a:t>
            </a:r>
            <a:r>
              <a:rPr lang="en-US" sz="1800" b="1" dirty="0" smtClean="0">
                <a:solidFill>
                  <a:schemeClr val="bg2">
                    <a:lumMod val="10000"/>
                  </a:schemeClr>
                </a:solidFill>
              </a:rPr>
              <a:t>take all legal action necessary to make certain operations cease immediately.</a:t>
            </a:r>
          </a:p>
          <a:p>
            <a:pPr marL="457200" indent="-457200">
              <a:buAutoNum type="arabicPeriod" startAt="3"/>
            </a:pPr>
            <a:endParaRPr lang="en-US" sz="2000" b="1" dirty="0"/>
          </a:p>
          <a:p>
            <a:pPr marL="0" indent="0">
              <a:buNone/>
            </a:pPr>
            <a:endParaRPr lang="en-US" sz="2000" dirty="0"/>
          </a:p>
        </p:txBody>
      </p:sp>
      <p:sp>
        <p:nvSpPr>
          <p:cNvPr id="6" name="TextBox 5"/>
          <p:cNvSpPr txBox="1"/>
          <p:nvPr/>
        </p:nvSpPr>
        <p:spPr>
          <a:xfrm>
            <a:off x="609600" y="990600"/>
            <a:ext cx="7924800" cy="369332"/>
          </a:xfrm>
          <a:prstGeom prst="rect">
            <a:avLst/>
          </a:prstGeom>
          <a:noFill/>
        </p:spPr>
        <p:txBody>
          <a:bodyPr wrap="square" rtlCol="0">
            <a:spAutoFit/>
          </a:bodyPr>
          <a:lstStyle/>
          <a:p>
            <a:endParaRPr lang="en-US" dirty="0"/>
          </a:p>
        </p:txBody>
      </p:sp>
      <p:sp>
        <p:nvSpPr>
          <p:cNvPr id="5" name="TextBox 4"/>
          <p:cNvSpPr txBox="1"/>
          <p:nvPr/>
        </p:nvSpPr>
        <p:spPr>
          <a:xfrm>
            <a:off x="559369" y="521907"/>
            <a:ext cx="7975031" cy="978729"/>
          </a:xfrm>
          <a:prstGeom prst="rect">
            <a:avLst/>
          </a:prstGeom>
          <a:noFill/>
        </p:spPr>
        <p:txBody>
          <a:bodyPr wrap="square" rtlCol="0">
            <a:spAutoFit/>
          </a:bodyPr>
          <a:lstStyle/>
          <a:p>
            <a:pPr algn="ctr">
              <a:lnSpc>
                <a:spcPct val="80000"/>
              </a:lnSpc>
            </a:pPr>
            <a:r>
              <a:rPr lang="en-US" sz="2400" dirty="0" smtClean="0">
                <a:solidFill>
                  <a:schemeClr val="bg2">
                    <a:lumMod val="10000"/>
                  </a:schemeClr>
                </a:solidFill>
                <a:latin typeface="Arial Black" pitchFamily="34" charset="0"/>
              </a:rPr>
              <a:t>Verification That Out-Of-Service </a:t>
            </a:r>
            <a:r>
              <a:rPr lang="en-US" sz="2400" dirty="0">
                <a:solidFill>
                  <a:schemeClr val="bg2">
                    <a:lumMod val="10000"/>
                  </a:schemeClr>
                </a:solidFill>
                <a:latin typeface="Arial Black" pitchFamily="34" charset="0"/>
              </a:rPr>
              <a:t>Orders </a:t>
            </a:r>
            <a:endParaRPr lang="en-US" sz="2400" dirty="0" smtClean="0">
              <a:solidFill>
                <a:schemeClr val="bg2">
                  <a:lumMod val="10000"/>
                </a:schemeClr>
              </a:solidFill>
              <a:latin typeface="Arial Black" pitchFamily="34" charset="0"/>
            </a:endParaRPr>
          </a:p>
          <a:p>
            <a:pPr algn="ctr">
              <a:lnSpc>
                <a:spcPct val="80000"/>
              </a:lnSpc>
            </a:pPr>
            <a:r>
              <a:rPr lang="en-US" sz="2400" dirty="0" smtClean="0">
                <a:solidFill>
                  <a:schemeClr val="bg2">
                    <a:lumMod val="10000"/>
                  </a:schemeClr>
                </a:solidFill>
                <a:latin typeface="Arial Black" pitchFamily="34" charset="0"/>
              </a:rPr>
              <a:t>Are Being Obeyed Within </a:t>
            </a:r>
            <a:r>
              <a:rPr lang="en-US" sz="2400" dirty="0">
                <a:solidFill>
                  <a:schemeClr val="bg2">
                    <a:lumMod val="10000"/>
                  </a:schemeClr>
                </a:solidFill>
                <a:latin typeface="Arial Black" pitchFamily="34" charset="0"/>
              </a:rPr>
              <a:t>5 Working </a:t>
            </a:r>
            <a:r>
              <a:rPr lang="en-US" sz="2400" dirty="0" smtClean="0">
                <a:solidFill>
                  <a:schemeClr val="bg2">
                    <a:lumMod val="10000"/>
                  </a:schemeClr>
                </a:solidFill>
                <a:latin typeface="Arial Black" pitchFamily="34" charset="0"/>
              </a:rPr>
              <a:t>Days of Issuance</a:t>
            </a:r>
            <a:endParaRPr lang="en-US" sz="2400" dirty="0">
              <a:solidFill>
                <a:schemeClr val="bg2">
                  <a:lumMod val="10000"/>
                </a:schemeClr>
              </a:solidFill>
              <a:latin typeface="Arial Black" pitchFamily="34" charset="0"/>
            </a:endParaRPr>
          </a:p>
        </p:txBody>
      </p:sp>
    </p:spTree>
    <p:extLst>
      <p:ext uri="{BB962C8B-B14F-4D97-AF65-F5344CB8AC3E}">
        <p14:creationId xmlns:p14="http://schemas.microsoft.com/office/powerpoint/2010/main" val="4799407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762000" y="228600"/>
            <a:ext cx="754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pPr>
            <a:endParaRPr lang="en-US" dirty="0">
              <a:solidFill>
                <a:srgbClr val="FFFFFF"/>
              </a:solidFill>
            </a:endParaRPr>
          </a:p>
        </p:txBody>
      </p:sp>
      <p:sp>
        <p:nvSpPr>
          <p:cNvPr id="2" name="Content Placeholder 1"/>
          <p:cNvSpPr>
            <a:spLocks noGrp="1"/>
          </p:cNvSpPr>
          <p:nvPr>
            <p:ph idx="1"/>
          </p:nvPr>
        </p:nvSpPr>
        <p:spPr>
          <a:xfrm>
            <a:off x="838200" y="2438400"/>
            <a:ext cx="8007350" cy="3124200"/>
          </a:xfrm>
        </p:spPr>
        <p:txBody>
          <a:bodyPr/>
          <a:lstStyle/>
          <a:p>
            <a:pPr marL="0" lvl="0" indent="0">
              <a:buNone/>
            </a:pPr>
            <a:r>
              <a:rPr lang="en-US" sz="2400" b="1" dirty="0" smtClean="0">
                <a:solidFill>
                  <a:schemeClr val="bg2">
                    <a:lumMod val="10000"/>
                  </a:schemeClr>
                </a:solidFill>
                <a:effectLst/>
              </a:rPr>
              <a:t>When </a:t>
            </a:r>
            <a:r>
              <a:rPr lang="en-US" sz="2400" b="1" dirty="0">
                <a:solidFill>
                  <a:schemeClr val="bg2">
                    <a:lumMod val="10000"/>
                  </a:schemeClr>
                </a:solidFill>
                <a:effectLst/>
              </a:rPr>
              <a:t>and alert notification </a:t>
            </a:r>
            <a:r>
              <a:rPr lang="en-US" sz="2400" b="1" dirty="0" smtClean="0">
                <a:solidFill>
                  <a:schemeClr val="bg2">
                    <a:lumMod val="10000"/>
                  </a:schemeClr>
                </a:solidFill>
                <a:effectLst/>
              </a:rPr>
              <a:t>appears </a:t>
            </a:r>
            <a:r>
              <a:rPr lang="en-US" sz="2400" b="1" dirty="0">
                <a:solidFill>
                  <a:schemeClr val="bg2">
                    <a:lumMod val="10000"/>
                  </a:schemeClr>
                </a:solidFill>
                <a:effectLst/>
              </a:rPr>
              <a:t>under any of the “Behavior Analysis and Safety Improvement Categories” (</a:t>
            </a:r>
            <a:r>
              <a:rPr lang="en-US" sz="2400" b="1" dirty="0" smtClean="0">
                <a:solidFill>
                  <a:schemeClr val="bg2">
                    <a:lumMod val="10000"/>
                  </a:schemeClr>
                </a:solidFill>
                <a:effectLst/>
              </a:rPr>
              <a:t>BASICs) </a:t>
            </a:r>
            <a:r>
              <a:rPr lang="en-US" sz="2400" b="1" dirty="0">
                <a:solidFill>
                  <a:schemeClr val="bg2">
                    <a:lumMod val="10000"/>
                  </a:schemeClr>
                </a:solidFill>
                <a:effectLst/>
              </a:rPr>
              <a:t>on the </a:t>
            </a:r>
            <a:r>
              <a:rPr lang="en-US" sz="2400" b="1" dirty="0" smtClean="0">
                <a:solidFill>
                  <a:schemeClr val="bg2">
                    <a:lumMod val="10000"/>
                  </a:schemeClr>
                </a:solidFill>
                <a:effectLst/>
              </a:rPr>
              <a:t>FMCSA </a:t>
            </a:r>
            <a:r>
              <a:rPr lang="en-US" sz="2400" b="1" dirty="0">
                <a:solidFill>
                  <a:schemeClr val="bg2">
                    <a:lumMod val="10000"/>
                  </a:schemeClr>
                </a:solidFill>
                <a:effectLst/>
              </a:rPr>
              <a:t>“Safety Measurement System” (SMS) for any </a:t>
            </a:r>
            <a:r>
              <a:rPr lang="en-US" sz="2400" b="1" dirty="0" smtClean="0">
                <a:solidFill>
                  <a:schemeClr val="bg2">
                    <a:lumMod val="10000"/>
                  </a:schemeClr>
                </a:solidFill>
                <a:effectLst/>
              </a:rPr>
              <a:t>passenger carrier, the </a:t>
            </a:r>
            <a:r>
              <a:rPr lang="en-US" sz="2400" b="1" dirty="0">
                <a:solidFill>
                  <a:schemeClr val="bg2">
                    <a:lumMod val="10000"/>
                  </a:schemeClr>
                </a:solidFill>
                <a:effectLst/>
              </a:rPr>
              <a:t>FMCSA </a:t>
            </a:r>
            <a:r>
              <a:rPr lang="en-US" sz="2400" b="1" dirty="0" smtClean="0">
                <a:solidFill>
                  <a:schemeClr val="bg2">
                    <a:lumMod val="10000"/>
                  </a:schemeClr>
                </a:solidFill>
                <a:effectLst/>
              </a:rPr>
              <a:t>should </a:t>
            </a:r>
            <a:r>
              <a:rPr lang="en-US" sz="2400" b="1" dirty="0">
                <a:solidFill>
                  <a:schemeClr val="bg2">
                    <a:lumMod val="10000"/>
                  </a:schemeClr>
                </a:solidFill>
                <a:effectLst/>
              </a:rPr>
              <a:t>immediately begin an intervention </a:t>
            </a:r>
            <a:r>
              <a:rPr lang="en-US" sz="2400" b="1" dirty="0" smtClean="0">
                <a:solidFill>
                  <a:schemeClr val="bg2">
                    <a:lumMod val="10000"/>
                  </a:schemeClr>
                </a:solidFill>
                <a:effectLst/>
              </a:rPr>
              <a:t>first by direct communication and then by </a:t>
            </a:r>
            <a:r>
              <a:rPr lang="en-US" sz="2400" b="1" dirty="0">
                <a:solidFill>
                  <a:schemeClr val="bg2">
                    <a:lumMod val="10000"/>
                  </a:schemeClr>
                </a:solidFill>
                <a:effectLst/>
              </a:rPr>
              <a:t>an on-site </a:t>
            </a:r>
            <a:r>
              <a:rPr lang="en-US" sz="2400" b="1" dirty="0" smtClean="0">
                <a:solidFill>
                  <a:schemeClr val="bg2">
                    <a:lumMod val="10000"/>
                  </a:schemeClr>
                </a:solidFill>
                <a:effectLst/>
              </a:rPr>
              <a:t>inspection if warranted.   </a:t>
            </a:r>
            <a:endParaRPr lang="en-US" sz="2400" b="1" dirty="0">
              <a:solidFill>
                <a:schemeClr val="bg2">
                  <a:lumMod val="10000"/>
                </a:schemeClr>
              </a:solidFill>
              <a:effectLst/>
            </a:endParaRPr>
          </a:p>
        </p:txBody>
      </p:sp>
      <p:sp>
        <p:nvSpPr>
          <p:cNvPr id="3" name="TextBox 2"/>
          <p:cNvSpPr txBox="1"/>
          <p:nvPr/>
        </p:nvSpPr>
        <p:spPr>
          <a:xfrm>
            <a:off x="542838" y="762000"/>
            <a:ext cx="8067761" cy="690445"/>
          </a:xfrm>
          <a:prstGeom prst="rect">
            <a:avLst/>
          </a:prstGeom>
          <a:noFill/>
        </p:spPr>
        <p:txBody>
          <a:bodyPr wrap="square" rtlCol="0">
            <a:spAutoFit/>
          </a:bodyPr>
          <a:lstStyle/>
          <a:p>
            <a:pPr algn="ctr">
              <a:lnSpc>
                <a:spcPct val="80000"/>
              </a:lnSpc>
            </a:pPr>
            <a:r>
              <a:rPr lang="en-US" sz="2400" dirty="0">
                <a:solidFill>
                  <a:schemeClr val="bg2">
                    <a:lumMod val="10000"/>
                  </a:schemeClr>
                </a:solidFill>
                <a:latin typeface="Arial Black" pitchFamily="34" charset="0"/>
              </a:rPr>
              <a:t>Visit </a:t>
            </a:r>
            <a:r>
              <a:rPr lang="en-US" sz="2400" dirty="0" smtClean="0">
                <a:solidFill>
                  <a:schemeClr val="bg2">
                    <a:lumMod val="10000"/>
                  </a:schemeClr>
                </a:solidFill>
                <a:latin typeface="Arial Black" pitchFamily="34" charset="0"/>
              </a:rPr>
              <a:t>A Passenger </a:t>
            </a:r>
            <a:r>
              <a:rPr lang="en-US" sz="2400" dirty="0">
                <a:solidFill>
                  <a:schemeClr val="bg2">
                    <a:lumMod val="10000"/>
                  </a:schemeClr>
                </a:solidFill>
                <a:latin typeface="Arial Black" pitchFamily="34" charset="0"/>
              </a:rPr>
              <a:t>Carrier That Has </a:t>
            </a:r>
            <a:endParaRPr lang="en-US" sz="2400" dirty="0" smtClean="0">
              <a:solidFill>
                <a:schemeClr val="bg2">
                  <a:lumMod val="10000"/>
                </a:schemeClr>
              </a:solidFill>
              <a:latin typeface="Arial Black" pitchFamily="34" charset="0"/>
            </a:endParaRPr>
          </a:p>
          <a:p>
            <a:pPr algn="ctr">
              <a:lnSpc>
                <a:spcPct val="80000"/>
              </a:lnSpc>
            </a:pPr>
            <a:r>
              <a:rPr lang="en-US" sz="2400" dirty="0" smtClean="0">
                <a:solidFill>
                  <a:schemeClr val="bg2">
                    <a:lumMod val="10000"/>
                  </a:schemeClr>
                </a:solidFill>
                <a:latin typeface="Arial Black" pitchFamily="34" charset="0"/>
              </a:rPr>
              <a:t>An </a:t>
            </a:r>
            <a:r>
              <a:rPr lang="en-US" sz="2400" dirty="0">
                <a:solidFill>
                  <a:schemeClr val="bg2">
                    <a:lumMod val="10000"/>
                  </a:schemeClr>
                </a:solidFill>
                <a:latin typeface="Arial Black" pitchFamily="34" charset="0"/>
              </a:rPr>
              <a:t>SMS “Alert” Within 5 Working Days</a:t>
            </a:r>
          </a:p>
        </p:txBody>
      </p:sp>
    </p:spTree>
    <p:extLst>
      <p:ext uri="{BB962C8B-B14F-4D97-AF65-F5344CB8AC3E}">
        <p14:creationId xmlns:p14="http://schemas.microsoft.com/office/powerpoint/2010/main" val="25278751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Text Box 5"/>
          <p:cNvSpPr txBox="1">
            <a:spLocks noChangeArrowheads="1"/>
          </p:cNvSpPr>
          <p:nvPr/>
        </p:nvSpPr>
        <p:spPr bwMode="auto">
          <a:xfrm>
            <a:off x="457200" y="45720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endParaRPr lang="en-US" dirty="0">
              <a:solidFill>
                <a:srgbClr val="FFFFFF"/>
              </a:solidFill>
            </a:endParaRPr>
          </a:p>
        </p:txBody>
      </p:sp>
      <p:sp>
        <p:nvSpPr>
          <p:cNvPr id="2" name="Content Placeholder 1"/>
          <p:cNvSpPr>
            <a:spLocks noGrp="1"/>
          </p:cNvSpPr>
          <p:nvPr>
            <p:ph idx="1"/>
          </p:nvPr>
        </p:nvSpPr>
        <p:spPr>
          <a:xfrm>
            <a:off x="641350" y="2286000"/>
            <a:ext cx="8045450" cy="4419600"/>
          </a:xfrm>
        </p:spPr>
        <p:txBody>
          <a:bodyPr/>
          <a:lstStyle/>
          <a:p>
            <a:pPr marL="0" indent="0">
              <a:buNone/>
            </a:pPr>
            <a:r>
              <a:rPr lang="en-US" sz="1600" b="1" dirty="0" smtClean="0">
                <a:solidFill>
                  <a:schemeClr val="bg2">
                    <a:lumMod val="10000"/>
                  </a:schemeClr>
                </a:solidFill>
              </a:rPr>
              <a:t>Remove the approximately 3,600 passenger carrier from 700,000 motor carriers in the FMCSA database. This will make it much easier for enforcement  officials to quickly identify carriers with poor or degrading safety scores and could greatly speed enforcement intervention times.  </a:t>
            </a:r>
          </a:p>
          <a:p>
            <a:pPr marL="0" indent="0">
              <a:buNone/>
            </a:pPr>
            <a:endParaRPr lang="en-US" sz="1600" b="1" dirty="0">
              <a:solidFill>
                <a:schemeClr val="bg2">
                  <a:lumMod val="10000"/>
                </a:schemeClr>
              </a:solidFill>
            </a:endParaRPr>
          </a:p>
          <a:p>
            <a:pPr marL="0" indent="0">
              <a:buNone/>
            </a:pPr>
            <a:r>
              <a:rPr lang="en-US" sz="1600" b="1" dirty="0" smtClean="0">
                <a:solidFill>
                  <a:schemeClr val="bg2">
                    <a:lumMod val="10000"/>
                  </a:schemeClr>
                </a:solidFill>
              </a:rPr>
              <a:t>Link this database with a consumer “shopping” link on the FMCSA website home page that allows the consumer to check the safety record of carriers in their region by typing in their zip code. Allow the database to be sorted by the consumer. Have all carriers placed in the list in descending fashion from the carrier with the best safety score to the carrier with the lowest score. This provides to profound benefits. It will allow the consumer to make an informed decision about hiring a carrier based on their safety record and it will provide a tangible bottom line incentive to marginally safe carrier to improve their safety culture.  A consumer site, searchable by zip code already exists on the FMCSA website; however it is difficult to find. With the enhancements suggested here we believe it will gain a much greater  value.</a:t>
            </a:r>
            <a:endParaRPr lang="en-US" sz="1600" b="1" dirty="0">
              <a:solidFill>
                <a:schemeClr val="bg2">
                  <a:lumMod val="10000"/>
                </a:schemeClr>
              </a:solidFill>
            </a:endParaRPr>
          </a:p>
        </p:txBody>
      </p:sp>
      <p:sp>
        <p:nvSpPr>
          <p:cNvPr id="3" name="TextBox 2"/>
          <p:cNvSpPr txBox="1"/>
          <p:nvPr/>
        </p:nvSpPr>
        <p:spPr>
          <a:xfrm>
            <a:off x="381000" y="477982"/>
            <a:ext cx="8305800" cy="1631216"/>
          </a:xfrm>
          <a:prstGeom prst="rect">
            <a:avLst/>
          </a:prstGeom>
          <a:noFill/>
        </p:spPr>
        <p:txBody>
          <a:bodyPr wrap="square" rtlCol="0">
            <a:spAutoFit/>
          </a:bodyPr>
          <a:lstStyle/>
          <a:p>
            <a:pPr algn="ctr"/>
            <a:r>
              <a:rPr lang="en-US" sz="2000" dirty="0">
                <a:solidFill>
                  <a:schemeClr val="bg2">
                    <a:lumMod val="10000"/>
                  </a:schemeClr>
                </a:solidFill>
                <a:latin typeface="Arial Black" pitchFamily="34" charset="0"/>
              </a:rPr>
              <a:t>Separate Passenger Carriers From </a:t>
            </a:r>
            <a:endParaRPr lang="en-US" sz="2000" dirty="0" smtClean="0">
              <a:solidFill>
                <a:schemeClr val="bg2">
                  <a:lumMod val="10000"/>
                </a:schemeClr>
              </a:solidFill>
              <a:latin typeface="Arial Black" pitchFamily="34" charset="0"/>
            </a:endParaRPr>
          </a:p>
          <a:p>
            <a:pPr algn="ctr"/>
            <a:r>
              <a:rPr lang="en-US" sz="2000" dirty="0" smtClean="0">
                <a:solidFill>
                  <a:schemeClr val="bg2">
                    <a:lumMod val="10000"/>
                  </a:schemeClr>
                </a:solidFill>
                <a:latin typeface="Arial Black" pitchFamily="34" charset="0"/>
              </a:rPr>
              <a:t>The Motor </a:t>
            </a:r>
            <a:r>
              <a:rPr lang="en-US" sz="2000" dirty="0">
                <a:solidFill>
                  <a:schemeClr val="bg2">
                    <a:lumMod val="10000"/>
                  </a:schemeClr>
                </a:solidFill>
                <a:latin typeface="Arial Black" pitchFamily="34" charset="0"/>
              </a:rPr>
              <a:t>Carrier Database </a:t>
            </a:r>
            <a:endParaRPr lang="en-US" sz="2000" dirty="0" smtClean="0">
              <a:solidFill>
                <a:schemeClr val="bg2">
                  <a:lumMod val="10000"/>
                </a:schemeClr>
              </a:solidFill>
              <a:latin typeface="Arial Black" pitchFamily="34" charset="0"/>
            </a:endParaRPr>
          </a:p>
          <a:p>
            <a:pPr algn="ctr"/>
            <a:endParaRPr lang="en-US" sz="2000" dirty="0" smtClean="0">
              <a:solidFill>
                <a:schemeClr val="bg2">
                  <a:lumMod val="10000"/>
                </a:schemeClr>
              </a:solidFill>
              <a:latin typeface="Arial Black" pitchFamily="34" charset="0"/>
            </a:endParaRPr>
          </a:p>
          <a:p>
            <a:pPr algn="ctr"/>
            <a:r>
              <a:rPr lang="en-US" sz="2000" dirty="0" smtClean="0">
                <a:solidFill>
                  <a:schemeClr val="bg2">
                    <a:lumMod val="10000"/>
                  </a:schemeClr>
                </a:solidFill>
                <a:latin typeface="Arial Black" pitchFamily="34" charset="0"/>
              </a:rPr>
              <a:t>Make </a:t>
            </a:r>
            <a:r>
              <a:rPr lang="en-US" sz="2000" dirty="0">
                <a:solidFill>
                  <a:schemeClr val="bg2">
                    <a:lumMod val="10000"/>
                  </a:schemeClr>
                </a:solidFill>
                <a:latin typeface="Arial Black" pitchFamily="34" charset="0"/>
              </a:rPr>
              <a:t>Consumer Identification of Safe Carriers Easier</a:t>
            </a:r>
          </a:p>
          <a:p>
            <a:pPr algn="ctr"/>
            <a:endParaRPr lang="en-US" sz="2000" dirty="0">
              <a:solidFill>
                <a:schemeClr val="tx2"/>
              </a:solidFill>
              <a:latin typeface="+mj-lt"/>
            </a:endParaRPr>
          </a:p>
        </p:txBody>
      </p:sp>
    </p:spTree>
    <p:extLst>
      <p:ext uri="{BB962C8B-B14F-4D97-AF65-F5344CB8AC3E}">
        <p14:creationId xmlns:p14="http://schemas.microsoft.com/office/powerpoint/2010/main" val="19767659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Rot="1" noChangeArrowheads="1"/>
          </p:cNvSpPr>
          <p:nvPr>
            <p:ph idx="1"/>
          </p:nvPr>
        </p:nvSpPr>
        <p:spPr>
          <a:xfrm>
            <a:off x="457200" y="838200"/>
            <a:ext cx="8153400" cy="5715000"/>
          </a:xfrm>
        </p:spPr>
        <p:txBody>
          <a:bodyPr/>
          <a:lstStyle/>
          <a:p>
            <a:pPr marL="0" indent="0">
              <a:buNone/>
            </a:pPr>
            <a:r>
              <a:rPr lang="en-US" sz="2400" b="1" dirty="0">
                <a:solidFill>
                  <a:schemeClr val="bg2">
                    <a:lumMod val="10000"/>
                  </a:schemeClr>
                </a:solidFill>
              </a:rPr>
              <a:t>Thank you for the </a:t>
            </a:r>
            <a:r>
              <a:rPr lang="en-US" sz="2400" b="1" dirty="0" smtClean="0">
                <a:solidFill>
                  <a:schemeClr val="bg2">
                    <a:lumMod val="10000"/>
                  </a:schemeClr>
                </a:solidFill>
              </a:rPr>
              <a:t>opportunity </a:t>
            </a:r>
            <a:r>
              <a:rPr lang="en-US" sz="2400" b="1" dirty="0">
                <a:solidFill>
                  <a:schemeClr val="bg2">
                    <a:lumMod val="10000"/>
                  </a:schemeClr>
                </a:solidFill>
              </a:rPr>
              <a:t>to </a:t>
            </a:r>
            <a:r>
              <a:rPr lang="en-US" sz="2400" b="1" dirty="0" smtClean="0">
                <a:solidFill>
                  <a:schemeClr val="bg2">
                    <a:lumMod val="10000"/>
                  </a:schemeClr>
                </a:solidFill>
              </a:rPr>
              <a:t>give this presentation today. </a:t>
            </a:r>
            <a:endParaRPr lang="en-US" sz="2400" b="1" dirty="0">
              <a:solidFill>
                <a:schemeClr val="bg2">
                  <a:lumMod val="10000"/>
                </a:schemeClr>
              </a:solidFill>
            </a:endParaRPr>
          </a:p>
          <a:p>
            <a:pPr lvl="4">
              <a:buFont typeface="Wingdings" pitchFamily="2" charset="2"/>
              <a:buNone/>
            </a:pPr>
            <a:endParaRPr lang="en-US" b="1" dirty="0" smtClean="0">
              <a:solidFill>
                <a:schemeClr val="bg2">
                  <a:lumMod val="10000"/>
                </a:schemeClr>
              </a:solidFill>
            </a:endParaRPr>
          </a:p>
          <a:p>
            <a:pPr lvl="4">
              <a:buFont typeface="Wingdings" pitchFamily="2" charset="2"/>
              <a:buNone/>
            </a:pPr>
            <a:r>
              <a:rPr lang="en-US" b="1" dirty="0" smtClean="0">
                <a:solidFill>
                  <a:schemeClr val="bg2">
                    <a:lumMod val="10000"/>
                  </a:schemeClr>
                </a:solidFill>
              </a:rPr>
              <a:t>Norm </a:t>
            </a:r>
            <a:r>
              <a:rPr lang="en-US" b="1" dirty="0">
                <a:solidFill>
                  <a:schemeClr val="bg2">
                    <a:lumMod val="10000"/>
                  </a:schemeClr>
                </a:solidFill>
              </a:rPr>
              <a:t>Littler </a:t>
            </a:r>
          </a:p>
          <a:p>
            <a:pPr lvl="4">
              <a:buFont typeface="Wingdings" pitchFamily="2" charset="2"/>
              <a:buNone/>
            </a:pPr>
            <a:r>
              <a:rPr lang="en-US" b="1" dirty="0">
                <a:solidFill>
                  <a:schemeClr val="bg2">
                    <a:lumMod val="10000"/>
                  </a:schemeClr>
                </a:solidFill>
              </a:rPr>
              <a:t>Vice President - Regulatory &amp; Industry Affairs</a:t>
            </a:r>
          </a:p>
          <a:p>
            <a:pPr lvl="4">
              <a:buFont typeface="Wingdings" pitchFamily="2" charset="2"/>
              <a:buNone/>
            </a:pPr>
            <a:r>
              <a:rPr lang="en-US" b="1" dirty="0">
                <a:solidFill>
                  <a:schemeClr val="bg2">
                    <a:lumMod val="10000"/>
                  </a:schemeClr>
                </a:solidFill>
              </a:rPr>
              <a:t>Executive Director - Bus Industry Safety Council</a:t>
            </a:r>
          </a:p>
          <a:p>
            <a:pPr lvl="4">
              <a:buFont typeface="Wingdings" pitchFamily="2" charset="2"/>
              <a:buNone/>
            </a:pPr>
            <a:r>
              <a:rPr lang="en-US" b="1" dirty="0">
                <a:solidFill>
                  <a:schemeClr val="bg2">
                    <a:lumMod val="10000"/>
                  </a:schemeClr>
                </a:solidFill>
              </a:rPr>
              <a:t>American Bus Association</a:t>
            </a:r>
          </a:p>
          <a:p>
            <a:pPr lvl="4">
              <a:buFont typeface="Wingdings" pitchFamily="2" charset="2"/>
              <a:buNone/>
            </a:pPr>
            <a:r>
              <a:rPr lang="en-US" b="1" dirty="0">
                <a:solidFill>
                  <a:schemeClr val="bg2">
                    <a:lumMod val="10000"/>
                  </a:schemeClr>
                </a:solidFill>
              </a:rPr>
              <a:t>700 13th Street, NW Suite 575 </a:t>
            </a:r>
          </a:p>
          <a:p>
            <a:pPr lvl="4">
              <a:buFont typeface="Wingdings" pitchFamily="2" charset="2"/>
              <a:buNone/>
            </a:pPr>
            <a:r>
              <a:rPr lang="en-US" b="1" dirty="0">
                <a:solidFill>
                  <a:schemeClr val="bg2">
                    <a:lumMod val="10000"/>
                  </a:schemeClr>
                </a:solidFill>
              </a:rPr>
              <a:t>Washington, DC 20005-5923 </a:t>
            </a:r>
          </a:p>
          <a:p>
            <a:pPr lvl="4">
              <a:buFont typeface="Wingdings" pitchFamily="2" charset="2"/>
              <a:buNone/>
            </a:pPr>
            <a:r>
              <a:rPr lang="en-US" b="1" dirty="0">
                <a:solidFill>
                  <a:schemeClr val="bg2">
                    <a:lumMod val="10000"/>
                  </a:schemeClr>
                </a:solidFill>
              </a:rPr>
              <a:t>Direct: (202) 218-7246 </a:t>
            </a:r>
          </a:p>
          <a:p>
            <a:pPr lvl="4">
              <a:buFont typeface="Wingdings" pitchFamily="2" charset="2"/>
              <a:buNone/>
            </a:pPr>
            <a:r>
              <a:rPr lang="en-US" b="1" dirty="0">
                <a:solidFill>
                  <a:schemeClr val="bg2">
                    <a:lumMod val="10000"/>
                  </a:schemeClr>
                </a:solidFill>
              </a:rPr>
              <a:t>Fax: (202) 842-0850</a:t>
            </a:r>
          </a:p>
          <a:p>
            <a:pPr lvl="4">
              <a:buFont typeface="Wingdings" pitchFamily="2" charset="2"/>
              <a:buNone/>
            </a:pPr>
            <a:r>
              <a:rPr lang="en-US" b="1" dirty="0">
                <a:solidFill>
                  <a:schemeClr val="bg2">
                    <a:lumMod val="10000"/>
                  </a:schemeClr>
                </a:solidFill>
              </a:rPr>
              <a:t>Toll Free: (800) 283-2877</a:t>
            </a:r>
          </a:p>
          <a:p>
            <a:pPr lvl="4">
              <a:buFont typeface="Wingdings" pitchFamily="2" charset="2"/>
              <a:buNone/>
            </a:pPr>
            <a:r>
              <a:rPr lang="en-US" b="1" dirty="0">
                <a:solidFill>
                  <a:schemeClr val="bg2">
                    <a:lumMod val="10000"/>
                  </a:schemeClr>
                </a:solidFill>
              </a:rPr>
              <a:t>Cell: (703) 801-4469</a:t>
            </a:r>
          </a:p>
          <a:p>
            <a:pPr lvl="4">
              <a:buFont typeface="Wingdings" pitchFamily="2" charset="2"/>
              <a:buNone/>
            </a:pPr>
            <a:r>
              <a:rPr lang="en-US" b="1" dirty="0">
                <a:solidFill>
                  <a:schemeClr val="bg2">
                    <a:lumMod val="10000"/>
                  </a:schemeClr>
                </a:solidFill>
              </a:rPr>
              <a:t>E-mail:</a:t>
            </a:r>
            <a:r>
              <a:rPr lang="en-US" b="1" dirty="0"/>
              <a:t> </a:t>
            </a:r>
            <a:r>
              <a:rPr lang="en-US" b="1" dirty="0">
                <a:solidFill>
                  <a:srgbClr val="002060"/>
                </a:solidFill>
                <a:hlinkClick r:id="rId2"/>
              </a:rPr>
              <a:t>nlittler@buses.org</a:t>
            </a:r>
            <a:r>
              <a:rPr lang="en-US" dirty="0">
                <a:solidFill>
                  <a:srgbClr val="002060"/>
                </a:solidFill>
              </a:rPr>
              <a:t> </a:t>
            </a:r>
          </a:p>
        </p:txBody>
      </p:sp>
    </p:spTree>
    <p:extLst>
      <p:ext uri="{BB962C8B-B14F-4D97-AF65-F5344CB8AC3E}">
        <p14:creationId xmlns:p14="http://schemas.microsoft.com/office/powerpoint/2010/main" val="19480088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1143000" y="838200"/>
            <a:ext cx="6950075" cy="5724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fontAlgn="base" hangingPunct="0">
              <a:spcBef>
                <a:spcPct val="0"/>
              </a:spcBef>
              <a:spcAft>
                <a:spcPct val="0"/>
              </a:spcAft>
              <a:buFontTx/>
              <a:buChar char="•"/>
            </a:pPr>
            <a:r>
              <a:rPr lang="en-US" sz="1400" b="1" dirty="0" smtClean="0">
                <a:solidFill>
                  <a:schemeClr val="tx1">
                    <a:lumMod val="50000"/>
                  </a:schemeClr>
                </a:solidFill>
              </a:rPr>
              <a:t>The US Commercial Bus Industry currently carries more than 750 million passengers annually. This is more passengers than US domestic aviation and Amtrak combined.</a:t>
            </a:r>
          </a:p>
          <a:p>
            <a:pPr eaLnBrk="0" fontAlgn="base" hangingPunct="0">
              <a:spcBef>
                <a:spcPct val="0"/>
              </a:spcBef>
              <a:spcAft>
                <a:spcPct val="0"/>
              </a:spcAft>
              <a:buFontTx/>
              <a:buChar char="•"/>
            </a:pPr>
            <a:endParaRPr lang="en-US" sz="1400" b="1" dirty="0">
              <a:solidFill>
                <a:schemeClr val="tx1">
                  <a:lumMod val="50000"/>
                </a:schemeClr>
              </a:solidFill>
            </a:endParaRPr>
          </a:p>
          <a:p>
            <a:pPr eaLnBrk="0" fontAlgn="base" hangingPunct="0">
              <a:spcBef>
                <a:spcPct val="0"/>
              </a:spcBef>
              <a:spcAft>
                <a:spcPct val="0"/>
              </a:spcAft>
              <a:buFontTx/>
              <a:buChar char="•"/>
            </a:pPr>
            <a:r>
              <a:rPr lang="en-US" sz="1400" b="1" dirty="0" smtClean="0">
                <a:solidFill>
                  <a:schemeClr val="tx1">
                    <a:lumMod val="50000"/>
                  </a:schemeClr>
                </a:solidFill>
              </a:rPr>
              <a:t>US commercial bus transportation is one of the nation’s safest forms of passenger transportation.</a:t>
            </a:r>
          </a:p>
          <a:p>
            <a:pPr eaLnBrk="0" fontAlgn="base" hangingPunct="0">
              <a:spcBef>
                <a:spcPct val="0"/>
              </a:spcBef>
              <a:spcAft>
                <a:spcPct val="0"/>
              </a:spcAft>
              <a:buFontTx/>
              <a:buChar char="•"/>
            </a:pPr>
            <a:endParaRPr lang="en-US" sz="1400" b="1" dirty="0">
              <a:solidFill>
                <a:schemeClr val="tx1">
                  <a:lumMod val="50000"/>
                </a:schemeClr>
              </a:solidFill>
            </a:endParaRPr>
          </a:p>
          <a:p>
            <a:pPr eaLnBrk="0" fontAlgn="base" hangingPunct="0">
              <a:spcBef>
                <a:spcPct val="0"/>
              </a:spcBef>
              <a:spcAft>
                <a:spcPct val="0"/>
              </a:spcAft>
              <a:buFontTx/>
              <a:buChar char="•"/>
            </a:pPr>
            <a:r>
              <a:rPr lang="en-US" sz="1400" b="1" dirty="0">
                <a:solidFill>
                  <a:schemeClr val="tx1">
                    <a:lumMod val="50000"/>
                  </a:schemeClr>
                </a:solidFill>
              </a:rPr>
              <a:t>Catastrophic bus and motorcoach crashes are still relatively rare events; however, passenger and driver fatalities have been on the increase over the past 10 years. </a:t>
            </a:r>
          </a:p>
          <a:p>
            <a:pPr eaLnBrk="0" fontAlgn="base" hangingPunct="0">
              <a:spcBef>
                <a:spcPct val="0"/>
              </a:spcBef>
              <a:spcAft>
                <a:spcPct val="0"/>
              </a:spcAft>
            </a:pPr>
            <a:endParaRPr lang="en-US" sz="1400" b="1" dirty="0">
              <a:solidFill>
                <a:schemeClr val="tx1">
                  <a:lumMod val="50000"/>
                </a:schemeClr>
              </a:solidFill>
            </a:endParaRPr>
          </a:p>
          <a:p>
            <a:pPr eaLnBrk="0" fontAlgn="base" hangingPunct="0">
              <a:spcBef>
                <a:spcPct val="0"/>
              </a:spcBef>
              <a:spcAft>
                <a:spcPct val="0"/>
              </a:spcAft>
              <a:buFontTx/>
              <a:buChar char="•"/>
            </a:pPr>
            <a:r>
              <a:rPr lang="en-US" sz="1400" b="1" dirty="0">
                <a:solidFill>
                  <a:schemeClr val="tx1">
                    <a:lumMod val="50000"/>
                  </a:schemeClr>
                </a:solidFill>
              </a:rPr>
              <a:t>Prior to 1999, </a:t>
            </a:r>
            <a:r>
              <a:rPr lang="en-US" sz="1400" b="1" dirty="0" smtClean="0">
                <a:solidFill>
                  <a:schemeClr val="tx1">
                    <a:lumMod val="50000"/>
                  </a:schemeClr>
                </a:solidFill>
              </a:rPr>
              <a:t>passenger and driver averaged between </a:t>
            </a:r>
            <a:r>
              <a:rPr lang="en-US" sz="1400" b="1" dirty="0">
                <a:solidFill>
                  <a:schemeClr val="tx1">
                    <a:lumMod val="50000"/>
                  </a:schemeClr>
                </a:solidFill>
              </a:rPr>
              <a:t>6 – 10 </a:t>
            </a:r>
            <a:r>
              <a:rPr lang="en-US" sz="1400" b="1" dirty="0" smtClean="0">
                <a:solidFill>
                  <a:schemeClr val="tx1">
                    <a:lumMod val="50000"/>
                  </a:schemeClr>
                </a:solidFill>
              </a:rPr>
              <a:t>deaths per year and had remain relatively steady for over twenty years.</a:t>
            </a:r>
            <a:endParaRPr lang="en-US" sz="1400" b="1" dirty="0">
              <a:solidFill>
                <a:schemeClr val="tx1">
                  <a:lumMod val="50000"/>
                </a:schemeClr>
              </a:solidFill>
            </a:endParaRPr>
          </a:p>
          <a:p>
            <a:pPr eaLnBrk="0" fontAlgn="base" hangingPunct="0">
              <a:spcBef>
                <a:spcPct val="0"/>
              </a:spcBef>
              <a:spcAft>
                <a:spcPct val="0"/>
              </a:spcAft>
              <a:buFontTx/>
              <a:buChar char="•"/>
            </a:pPr>
            <a:endParaRPr lang="en-US" sz="1400" b="1" dirty="0">
              <a:solidFill>
                <a:schemeClr val="tx1">
                  <a:lumMod val="50000"/>
                </a:schemeClr>
              </a:solidFill>
            </a:endParaRPr>
          </a:p>
          <a:p>
            <a:pPr eaLnBrk="0" fontAlgn="base" hangingPunct="0">
              <a:spcBef>
                <a:spcPct val="0"/>
              </a:spcBef>
              <a:spcAft>
                <a:spcPct val="0"/>
              </a:spcAft>
              <a:buFontTx/>
              <a:buChar char="•"/>
            </a:pPr>
            <a:r>
              <a:rPr lang="en-US" sz="1400" b="1" dirty="0" smtClean="0">
                <a:solidFill>
                  <a:schemeClr val="tx1">
                    <a:lumMod val="50000"/>
                  </a:schemeClr>
                </a:solidFill>
              </a:rPr>
              <a:t>From </a:t>
            </a:r>
            <a:r>
              <a:rPr lang="en-US" sz="1400" b="1" dirty="0">
                <a:solidFill>
                  <a:schemeClr val="tx1">
                    <a:lumMod val="50000"/>
                  </a:schemeClr>
                </a:solidFill>
              </a:rPr>
              <a:t>1999 </a:t>
            </a:r>
            <a:r>
              <a:rPr lang="en-US" sz="1400" b="1" dirty="0" smtClean="0">
                <a:solidFill>
                  <a:schemeClr val="tx1">
                    <a:lumMod val="50000"/>
                  </a:schemeClr>
                </a:solidFill>
              </a:rPr>
              <a:t> -  2009 and driver fatalities steadily started to increase </a:t>
            </a:r>
            <a:r>
              <a:rPr lang="en-US" sz="1400" b="1" dirty="0">
                <a:solidFill>
                  <a:schemeClr val="tx1">
                    <a:lumMod val="50000"/>
                  </a:schemeClr>
                </a:solidFill>
              </a:rPr>
              <a:t>to </a:t>
            </a:r>
            <a:r>
              <a:rPr lang="en-US" sz="1400" b="1" dirty="0" smtClean="0">
                <a:solidFill>
                  <a:schemeClr val="tx1">
                    <a:lumMod val="50000"/>
                  </a:schemeClr>
                </a:solidFill>
              </a:rPr>
              <a:t>an annual average of 25 deaths </a:t>
            </a:r>
            <a:r>
              <a:rPr lang="en-US" sz="1400" b="1" dirty="0">
                <a:solidFill>
                  <a:schemeClr val="tx1">
                    <a:lumMod val="50000"/>
                  </a:schemeClr>
                </a:solidFill>
              </a:rPr>
              <a:t>.</a:t>
            </a:r>
          </a:p>
          <a:p>
            <a:pPr eaLnBrk="0" fontAlgn="base" hangingPunct="0">
              <a:spcBef>
                <a:spcPct val="0"/>
              </a:spcBef>
              <a:spcAft>
                <a:spcPct val="0"/>
              </a:spcAft>
              <a:buFontTx/>
              <a:buChar char="•"/>
            </a:pPr>
            <a:endParaRPr lang="en-US" sz="1400" b="1" dirty="0" smtClean="0">
              <a:solidFill>
                <a:schemeClr val="tx1">
                  <a:lumMod val="50000"/>
                </a:schemeClr>
              </a:solidFill>
            </a:endParaRPr>
          </a:p>
          <a:p>
            <a:pPr eaLnBrk="0" fontAlgn="base" hangingPunct="0">
              <a:spcBef>
                <a:spcPct val="0"/>
              </a:spcBef>
              <a:spcAft>
                <a:spcPct val="0"/>
              </a:spcAft>
              <a:buFontTx/>
              <a:buChar char="•"/>
            </a:pPr>
            <a:r>
              <a:rPr lang="en-US" sz="1400" b="1" dirty="0" smtClean="0">
                <a:solidFill>
                  <a:schemeClr val="tx1">
                    <a:lumMod val="50000"/>
                  </a:schemeClr>
                </a:solidFill>
              </a:rPr>
              <a:t>.From 2009 through 2011 there has been an annual reduction of bus crash fatalities. The BISC believes this is primarily due to a greatly increased enforcement effort at the federal and state level. </a:t>
            </a:r>
            <a:endParaRPr lang="en-US" sz="1400" b="1" dirty="0">
              <a:solidFill>
                <a:schemeClr val="tx1">
                  <a:lumMod val="50000"/>
                </a:schemeClr>
              </a:solidFill>
            </a:endParaRPr>
          </a:p>
          <a:p>
            <a:pPr eaLnBrk="0" fontAlgn="base" hangingPunct="0">
              <a:spcBef>
                <a:spcPct val="0"/>
              </a:spcBef>
              <a:spcAft>
                <a:spcPct val="0"/>
              </a:spcAft>
              <a:buFontTx/>
              <a:buChar char="•"/>
            </a:pPr>
            <a:endParaRPr lang="en-US" sz="1400" b="1" dirty="0">
              <a:solidFill>
                <a:schemeClr val="tx1">
                  <a:lumMod val="50000"/>
                </a:schemeClr>
              </a:solidFill>
            </a:endParaRPr>
          </a:p>
          <a:p>
            <a:pPr eaLnBrk="0" fontAlgn="base" hangingPunct="0">
              <a:spcBef>
                <a:spcPct val="0"/>
              </a:spcBef>
              <a:spcAft>
                <a:spcPct val="0"/>
              </a:spcAft>
              <a:buFontTx/>
              <a:buChar char="•"/>
            </a:pPr>
            <a:r>
              <a:rPr lang="en-US" sz="1400" b="1" dirty="0">
                <a:solidFill>
                  <a:schemeClr val="tx1">
                    <a:lumMod val="50000"/>
                  </a:schemeClr>
                </a:solidFill>
              </a:rPr>
              <a:t>The bus industry believes even one fatality per year is too </a:t>
            </a:r>
            <a:r>
              <a:rPr lang="en-US" sz="1400" b="1" dirty="0" smtClean="0">
                <a:solidFill>
                  <a:schemeClr val="tx1">
                    <a:lumMod val="50000"/>
                  </a:schemeClr>
                </a:solidFill>
              </a:rPr>
              <a:t>many and we </a:t>
            </a:r>
            <a:r>
              <a:rPr lang="en-US" sz="1400" b="1" dirty="0">
                <a:solidFill>
                  <a:schemeClr val="tx1">
                    <a:lumMod val="50000"/>
                  </a:schemeClr>
                </a:solidFill>
              </a:rPr>
              <a:t>further believe </a:t>
            </a:r>
            <a:r>
              <a:rPr lang="en-US" sz="1400" b="1" dirty="0" smtClean="0">
                <a:solidFill>
                  <a:schemeClr val="tx1">
                    <a:lumMod val="50000"/>
                  </a:schemeClr>
                </a:solidFill>
              </a:rPr>
              <a:t>that a </a:t>
            </a:r>
            <a:r>
              <a:rPr lang="en-US" sz="1400" b="1" dirty="0">
                <a:solidFill>
                  <a:schemeClr val="tx1">
                    <a:lumMod val="50000"/>
                  </a:schemeClr>
                </a:solidFill>
              </a:rPr>
              <a:t>fatality free year is achievable. </a:t>
            </a:r>
          </a:p>
          <a:p>
            <a:pPr eaLnBrk="0" fontAlgn="base" hangingPunct="0">
              <a:spcBef>
                <a:spcPct val="0"/>
              </a:spcBef>
              <a:spcAft>
                <a:spcPct val="0"/>
              </a:spcAft>
              <a:buFontTx/>
              <a:buChar char="•"/>
            </a:pPr>
            <a:endParaRPr lang="en-US" sz="1400" b="1" dirty="0">
              <a:solidFill>
                <a:schemeClr val="tx1">
                  <a:lumMod val="50000"/>
                </a:schemeClr>
              </a:solidFill>
            </a:endParaRPr>
          </a:p>
          <a:p>
            <a:pPr eaLnBrk="0" fontAlgn="base" hangingPunct="0">
              <a:spcBef>
                <a:spcPct val="0"/>
              </a:spcBef>
              <a:spcAft>
                <a:spcPct val="0"/>
              </a:spcAft>
              <a:buFontTx/>
              <a:buChar char="•"/>
            </a:pPr>
            <a:r>
              <a:rPr lang="en-US" sz="1400" b="1" dirty="0" smtClean="0">
                <a:solidFill>
                  <a:schemeClr val="tx1">
                    <a:lumMod val="50000"/>
                  </a:schemeClr>
                </a:solidFill>
              </a:rPr>
              <a:t>Bus </a:t>
            </a:r>
            <a:r>
              <a:rPr lang="en-US" sz="1400" b="1" dirty="0">
                <a:solidFill>
                  <a:schemeClr val="tx1">
                    <a:lumMod val="50000"/>
                  </a:schemeClr>
                </a:solidFill>
              </a:rPr>
              <a:t>Industry Safety Council [BISC] is appealing to </a:t>
            </a:r>
            <a:r>
              <a:rPr lang="en-US" sz="1400" b="1" u="sng" dirty="0">
                <a:solidFill>
                  <a:schemeClr val="tx1">
                    <a:lumMod val="50000"/>
                  </a:schemeClr>
                </a:solidFill>
              </a:rPr>
              <a:t>all safety and enforcement organizations to help us in preventing serious bus accidents.</a:t>
            </a:r>
          </a:p>
          <a:p>
            <a:pPr eaLnBrk="0" fontAlgn="base" hangingPunct="0">
              <a:spcBef>
                <a:spcPct val="0"/>
              </a:spcBef>
              <a:spcAft>
                <a:spcPct val="0"/>
              </a:spcAft>
            </a:pPr>
            <a:endParaRPr lang="en-US" sz="1600" b="1" u="sng" dirty="0">
              <a:solidFill>
                <a:srgbClr val="FFFFFF"/>
              </a:solidFill>
            </a:endParaRPr>
          </a:p>
        </p:txBody>
      </p:sp>
      <p:sp>
        <p:nvSpPr>
          <p:cNvPr id="37893" name="Text Box 5"/>
          <p:cNvSpPr txBox="1">
            <a:spLocks noChangeArrowheads="1"/>
          </p:cNvSpPr>
          <p:nvPr/>
        </p:nvSpPr>
        <p:spPr bwMode="auto">
          <a:xfrm>
            <a:off x="3505200" y="127000"/>
            <a:ext cx="261994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fontAlgn="base" hangingPunct="0">
              <a:spcBef>
                <a:spcPct val="0"/>
              </a:spcBef>
              <a:spcAft>
                <a:spcPct val="0"/>
              </a:spcAft>
            </a:pPr>
            <a:r>
              <a:rPr lang="en-US" sz="2400" b="1" dirty="0">
                <a:solidFill>
                  <a:schemeClr val="tx1">
                    <a:lumMod val="50000"/>
                  </a:schemeClr>
                </a:solidFill>
                <a:latin typeface="Arial Black" pitchFamily="34" charset="0"/>
              </a:rPr>
              <a:t>Industry Facts</a:t>
            </a:r>
          </a:p>
        </p:txBody>
      </p:sp>
    </p:spTree>
    <p:extLst>
      <p:ext uri="{BB962C8B-B14F-4D97-AF65-F5344CB8AC3E}">
        <p14:creationId xmlns:p14="http://schemas.microsoft.com/office/powerpoint/2010/main" val="4142287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Rot="1" noChangeArrowheads="1"/>
          </p:cNvSpPr>
          <p:nvPr>
            <p:ph idx="1"/>
          </p:nvPr>
        </p:nvSpPr>
        <p:spPr>
          <a:xfrm>
            <a:off x="381000" y="2057400"/>
            <a:ext cx="8464550" cy="4343400"/>
          </a:xfrm>
        </p:spPr>
        <p:txBody>
          <a:bodyPr/>
          <a:lstStyle/>
          <a:p>
            <a:pPr>
              <a:lnSpc>
                <a:spcPct val="90000"/>
              </a:lnSpc>
              <a:buFont typeface="Arial" pitchFamily="34" charset="0"/>
              <a:buChar char="•"/>
            </a:pPr>
            <a:r>
              <a:rPr lang="en-US" sz="2400" dirty="0">
                <a:solidFill>
                  <a:schemeClr val="bg2">
                    <a:lumMod val="10000"/>
                  </a:schemeClr>
                </a:solidFill>
              </a:rPr>
              <a:t>The following </a:t>
            </a:r>
            <a:r>
              <a:rPr lang="en-US" sz="2400" dirty="0" smtClean="0">
                <a:solidFill>
                  <a:schemeClr val="bg2">
                    <a:lumMod val="10000"/>
                  </a:schemeClr>
                </a:solidFill>
              </a:rPr>
              <a:t>list of fatal bus crashes by unsafe or illegal passenger carriers highlights </a:t>
            </a:r>
            <a:r>
              <a:rPr lang="en-US" sz="2400" dirty="0">
                <a:solidFill>
                  <a:schemeClr val="bg2">
                    <a:lumMod val="10000"/>
                  </a:schemeClr>
                </a:solidFill>
              </a:rPr>
              <a:t>the consequences of </a:t>
            </a:r>
            <a:r>
              <a:rPr lang="en-US" sz="2400" dirty="0" smtClean="0">
                <a:solidFill>
                  <a:schemeClr val="bg2">
                    <a:lumMod val="10000"/>
                  </a:schemeClr>
                </a:solidFill>
              </a:rPr>
              <a:t>not shutting down unsafe or illegal commercial bus companies before tragedy strikes.</a:t>
            </a:r>
          </a:p>
          <a:p>
            <a:pPr>
              <a:lnSpc>
                <a:spcPct val="90000"/>
              </a:lnSpc>
            </a:pPr>
            <a:endParaRPr lang="en-US" sz="2400" dirty="0">
              <a:solidFill>
                <a:schemeClr val="bg2">
                  <a:lumMod val="10000"/>
                </a:schemeClr>
              </a:solidFill>
            </a:endParaRPr>
          </a:p>
          <a:p>
            <a:pPr>
              <a:lnSpc>
                <a:spcPct val="90000"/>
              </a:lnSpc>
              <a:buFont typeface="Arial" pitchFamily="34" charset="0"/>
              <a:buChar char="•"/>
            </a:pPr>
            <a:r>
              <a:rPr lang="en-US" sz="2400" dirty="0">
                <a:solidFill>
                  <a:schemeClr val="bg2">
                    <a:lumMod val="10000"/>
                  </a:schemeClr>
                </a:solidFill>
              </a:rPr>
              <a:t>These are the types of events that </a:t>
            </a:r>
            <a:r>
              <a:rPr lang="en-US" sz="2400" dirty="0" smtClean="0">
                <a:solidFill>
                  <a:schemeClr val="bg2">
                    <a:lumMod val="10000"/>
                  </a:schemeClr>
                </a:solidFill>
              </a:rPr>
              <a:t>ABA and the BISC, working in conjunction with the FMCSA and our state safety partners, are working </a:t>
            </a:r>
            <a:r>
              <a:rPr lang="en-US" sz="2400" dirty="0">
                <a:solidFill>
                  <a:schemeClr val="bg2">
                    <a:lumMod val="10000"/>
                  </a:schemeClr>
                </a:solidFill>
              </a:rPr>
              <a:t>to prevent</a:t>
            </a:r>
            <a:r>
              <a:rPr lang="en-US" sz="2400" dirty="0" smtClean="0">
                <a:solidFill>
                  <a:schemeClr val="bg2">
                    <a:lumMod val="10000"/>
                  </a:schemeClr>
                </a:solidFill>
              </a:rPr>
              <a:t>.</a:t>
            </a:r>
          </a:p>
          <a:p>
            <a:pPr>
              <a:lnSpc>
                <a:spcPct val="90000"/>
              </a:lnSpc>
            </a:pPr>
            <a:endParaRPr lang="en-US" sz="2400" dirty="0">
              <a:solidFill>
                <a:schemeClr val="bg2">
                  <a:lumMod val="10000"/>
                </a:schemeClr>
              </a:solidFill>
            </a:endParaRPr>
          </a:p>
          <a:p>
            <a:pPr>
              <a:lnSpc>
                <a:spcPct val="90000"/>
              </a:lnSpc>
              <a:buFont typeface="Arial" pitchFamily="34" charset="0"/>
              <a:buChar char="•"/>
            </a:pPr>
            <a:r>
              <a:rPr lang="en-US" sz="2400" dirty="0">
                <a:solidFill>
                  <a:schemeClr val="bg2">
                    <a:lumMod val="10000"/>
                  </a:schemeClr>
                </a:solidFill>
              </a:rPr>
              <a:t>All of these </a:t>
            </a:r>
            <a:r>
              <a:rPr lang="en-US" sz="2400" dirty="0" smtClean="0">
                <a:solidFill>
                  <a:schemeClr val="bg2">
                    <a:lumMod val="10000"/>
                  </a:schemeClr>
                </a:solidFill>
              </a:rPr>
              <a:t>tragedies </a:t>
            </a:r>
            <a:r>
              <a:rPr lang="en-US" sz="2400" dirty="0">
                <a:solidFill>
                  <a:schemeClr val="bg2">
                    <a:lumMod val="10000"/>
                  </a:schemeClr>
                </a:solidFill>
              </a:rPr>
              <a:t>were </a:t>
            </a:r>
            <a:r>
              <a:rPr lang="en-US" sz="2400" u="sng" dirty="0" smtClean="0">
                <a:solidFill>
                  <a:schemeClr val="bg2">
                    <a:lumMod val="10000"/>
                  </a:schemeClr>
                </a:solidFill>
              </a:rPr>
              <a:t>preventable</a:t>
            </a:r>
            <a:r>
              <a:rPr lang="en-US" sz="2400" dirty="0" smtClean="0">
                <a:solidFill>
                  <a:schemeClr val="bg2">
                    <a:lumMod val="10000"/>
                  </a:schemeClr>
                </a:solidFill>
              </a:rPr>
              <a:t>.</a:t>
            </a:r>
            <a:endParaRPr lang="en-US" sz="2400" dirty="0">
              <a:solidFill>
                <a:schemeClr val="bg2">
                  <a:lumMod val="10000"/>
                </a:schemeClr>
              </a:solidFill>
            </a:endParaRPr>
          </a:p>
        </p:txBody>
      </p:sp>
      <p:sp>
        <p:nvSpPr>
          <p:cNvPr id="2" name="TextBox 1"/>
          <p:cNvSpPr txBox="1"/>
          <p:nvPr/>
        </p:nvSpPr>
        <p:spPr>
          <a:xfrm>
            <a:off x="152401" y="838200"/>
            <a:ext cx="8763000" cy="830997"/>
          </a:xfrm>
          <a:prstGeom prst="rect">
            <a:avLst/>
          </a:prstGeom>
          <a:noFill/>
        </p:spPr>
        <p:txBody>
          <a:bodyPr wrap="square" rtlCol="0">
            <a:spAutoFit/>
          </a:bodyPr>
          <a:lstStyle/>
          <a:p>
            <a:pPr algn="ctr"/>
            <a:r>
              <a:rPr lang="en-US" sz="2400" dirty="0" smtClean="0">
                <a:solidFill>
                  <a:schemeClr val="bg2">
                    <a:lumMod val="10000"/>
                  </a:schemeClr>
                </a:solidFill>
                <a:latin typeface="Arial Black" pitchFamily="34" charset="0"/>
              </a:rPr>
              <a:t>A Bus Industry Appeal For A “Zero Tolerance” </a:t>
            </a:r>
          </a:p>
          <a:p>
            <a:pPr algn="ctr"/>
            <a:r>
              <a:rPr lang="en-US" sz="2400" dirty="0" smtClean="0">
                <a:solidFill>
                  <a:schemeClr val="bg2">
                    <a:lumMod val="10000"/>
                  </a:schemeClr>
                </a:solidFill>
                <a:latin typeface="Arial Black" pitchFamily="34" charset="0"/>
              </a:rPr>
              <a:t>Enforcement Campaign Against Unsafe Bus Drivers</a:t>
            </a:r>
            <a:endParaRPr lang="en-US" sz="2400" dirty="0">
              <a:solidFill>
                <a:schemeClr val="bg2">
                  <a:lumMod val="10000"/>
                </a:schemeClr>
              </a:solidFill>
              <a:latin typeface="Arial Black" pitchFamily="34" charset="0"/>
            </a:endParaRPr>
          </a:p>
        </p:txBody>
      </p:sp>
    </p:spTree>
    <p:extLst>
      <p:ext uri="{BB962C8B-B14F-4D97-AF65-F5344CB8AC3E}">
        <p14:creationId xmlns:p14="http://schemas.microsoft.com/office/powerpoint/2010/main" val="28338485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normAutofit lnSpcReduction="10000"/>
          </a:bodyPr>
          <a:lstStyle/>
          <a:p>
            <a:endParaRPr lang="en-US" sz="1600" dirty="0" smtClean="0"/>
          </a:p>
          <a:p>
            <a:r>
              <a:rPr lang="en-US" sz="1600" b="1" dirty="0" smtClean="0">
                <a:solidFill>
                  <a:schemeClr val="bg2">
                    <a:lumMod val="10000"/>
                  </a:schemeClr>
                </a:solidFill>
              </a:rPr>
              <a:t>The following passenger carriers were identified post crash as having significant safety management problems or were operating illegally. </a:t>
            </a:r>
          </a:p>
          <a:p>
            <a:r>
              <a:rPr lang="en-US" sz="1600" b="1" dirty="0" smtClean="0">
                <a:solidFill>
                  <a:schemeClr val="bg2">
                    <a:lumMod val="10000"/>
                  </a:schemeClr>
                </a:solidFill>
              </a:rPr>
              <a:t>These companies were responsible for the deaths of 133 passengers and drivers from 1999 through 2008. </a:t>
            </a:r>
          </a:p>
          <a:p>
            <a:r>
              <a:rPr lang="en-US" sz="1600" b="1" dirty="0" smtClean="0">
                <a:solidFill>
                  <a:schemeClr val="bg2">
                    <a:lumMod val="10000"/>
                  </a:schemeClr>
                </a:solidFill>
              </a:rPr>
              <a:t>These crashes represent 22% of all fatal motorcoach crashes through that timeframe. </a:t>
            </a:r>
          </a:p>
          <a:p>
            <a:r>
              <a:rPr lang="en-US" sz="1600" b="1" dirty="0" smtClean="0">
                <a:solidFill>
                  <a:schemeClr val="bg2">
                    <a:lumMod val="10000"/>
                  </a:schemeClr>
                </a:solidFill>
              </a:rPr>
              <a:t>These 15 passenger carriers accounted for 54% of all fatalities.</a:t>
            </a:r>
            <a:endParaRPr lang="en-US" sz="1600" b="1" dirty="0">
              <a:solidFill>
                <a:schemeClr val="bg2">
                  <a:lumMod val="10000"/>
                </a:schemeClr>
              </a:solidFill>
            </a:endParaRPr>
          </a:p>
          <a:p>
            <a:endParaRPr lang="en-US" sz="1600" dirty="0" smtClean="0">
              <a:solidFill>
                <a:schemeClr val="bg2">
                  <a:lumMod val="10000"/>
                </a:schemeClr>
              </a:solidFill>
            </a:endParaRPr>
          </a:p>
          <a:p>
            <a:r>
              <a:rPr lang="en-US" sz="1400" dirty="0" smtClean="0">
                <a:solidFill>
                  <a:schemeClr val="bg2">
                    <a:lumMod val="10000"/>
                  </a:schemeClr>
                </a:solidFill>
              </a:rPr>
              <a:t>New </a:t>
            </a:r>
            <a:r>
              <a:rPr lang="en-US" sz="1400" dirty="0">
                <a:solidFill>
                  <a:schemeClr val="bg2">
                    <a:lumMod val="10000"/>
                  </a:schemeClr>
                </a:solidFill>
              </a:rPr>
              <a:t>Orleans, Louisiana – Mothers Day 1999 – 22 killed 	</a:t>
            </a:r>
            <a:r>
              <a:rPr lang="en-US" sz="1400" dirty="0" smtClean="0">
                <a:solidFill>
                  <a:schemeClr val="bg2">
                    <a:lumMod val="10000"/>
                  </a:schemeClr>
                </a:solidFill>
              </a:rPr>
              <a:t>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Sussex, New Brunswick, Canada – 2001 – 4 killed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Terrell Texas – 2002 – 5 killed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Salt Lake City, Utah – 2002 – 6 killed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Hampshire, Illinois – 2003 – 8 killed				ILLEGAL CARRIER</a:t>
            </a:r>
          </a:p>
          <a:p>
            <a:r>
              <a:rPr lang="en-US" sz="1400" dirty="0">
                <a:solidFill>
                  <a:schemeClr val="bg2">
                    <a:lumMod val="10000"/>
                  </a:schemeClr>
                </a:solidFill>
              </a:rPr>
              <a:t>Tallulah, Louisiana – 2003 – 8 killed				ILLEGAL CARRIER</a:t>
            </a:r>
          </a:p>
          <a:p>
            <a:r>
              <a:rPr lang="en-US" sz="1400" dirty="0">
                <a:solidFill>
                  <a:schemeClr val="bg2">
                    <a:lumMod val="10000"/>
                  </a:schemeClr>
                </a:solidFill>
              </a:rPr>
              <a:t>Marion, Arkansas – 2004 – 14 killed				UNSAFE CARRIER</a:t>
            </a:r>
          </a:p>
          <a:p>
            <a:r>
              <a:rPr lang="en-US" sz="1400" dirty="0">
                <a:solidFill>
                  <a:schemeClr val="bg2">
                    <a:lumMod val="10000"/>
                  </a:schemeClr>
                </a:solidFill>
              </a:rPr>
              <a:t>Hutchins, Texas – 2005 – 23 killed				UNSAFE CARRIER</a:t>
            </a:r>
          </a:p>
          <a:p>
            <a:r>
              <a:rPr lang="en-US" sz="1400" dirty="0">
                <a:solidFill>
                  <a:schemeClr val="bg2">
                    <a:lumMod val="10000"/>
                  </a:schemeClr>
                </a:solidFill>
              </a:rPr>
              <a:t>Atlanta, Georgia – 2007 – 7 killed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Clearfield, Pennsylvania – 2007 – 2 killed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Bowling Green, KY – 2007 – 2 killed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Forest City, Arkansas – 2007 – 4 killed			</a:t>
            </a:r>
            <a:r>
              <a:rPr lang="en-US" sz="1400" dirty="0" smtClean="0">
                <a:solidFill>
                  <a:schemeClr val="bg2">
                    <a:lumMod val="10000"/>
                  </a:schemeClr>
                </a:solidFill>
              </a:rPr>
              <a:t>	UNSAFE </a:t>
            </a:r>
            <a:r>
              <a:rPr lang="en-US" sz="1400" dirty="0">
                <a:solidFill>
                  <a:schemeClr val="bg2">
                    <a:lumMod val="10000"/>
                  </a:schemeClr>
                </a:solidFill>
              </a:rPr>
              <a:t>CARRIER</a:t>
            </a:r>
          </a:p>
          <a:p>
            <a:r>
              <a:rPr lang="en-US" sz="1400" dirty="0">
                <a:solidFill>
                  <a:schemeClr val="bg2">
                    <a:lumMod val="10000"/>
                  </a:schemeClr>
                </a:solidFill>
              </a:rPr>
              <a:t>Victoria, Texas – 2008 – 2008 – 1 killed			</a:t>
            </a:r>
            <a:r>
              <a:rPr lang="en-US" sz="1400" dirty="0" smtClean="0">
                <a:solidFill>
                  <a:schemeClr val="bg2">
                    <a:lumMod val="10000"/>
                  </a:schemeClr>
                </a:solidFill>
              </a:rPr>
              <a:t>	ILLEGAL </a:t>
            </a:r>
            <a:r>
              <a:rPr lang="en-US" sz="1400" dirty="0">
                <a:solidFill>
                  <a:schemeClr val="bg2">
                    <a:lumMod val="10000"/>
                  </a:schemeClr>
                </a:solidFill>
              </a:rPr>
              <a:t>CARRIER</a:t>
            </a:r>
          </a:p>
          <a:p>
            <a:r>
              <a:rPr lang="en-US" sz="1400" dirty="0">
                <a:solidFill>
                  <a:schemeClr val="bg2">
                    <a:lumMod val="10000"/>
                  </a:schemeClr>
                </a:solidFill>
              </a:rPr>
              <a:t>Sherman, Texas – 2008 – 17 killed				ILLEGAL CARRIER</a:t>
            </a:r>
          </a:p>
          <a:p>
            <a:r>
              <a:rPr lang="en-US" sz="1400" dirty="0">
                <a:solidFill>
                  <a:schemeClr val="bg2">
                    <a:lumMod val="10000"/>
                  </a:schemeClr>
                </a:solidFill>
              </a:rPr>
              <a:t>Colusa County, California – 2008 – 10 killed		</a:t>
            </a:r>
            <a:r>
              <a:rPr lang="en-US" sz="1400" dirty="0" smtClean="0">
                <a:solidFill>
                  <a:schemeClr val="bg2">
                    <a:lumMod val="10000"/>
                  </a:schemeClr>
                </a:solidFill>
              </a:rPr>
              <a:t>	</a:t>
            </a:r>
            <a:r>
              <a:rPr lang="en-US" sz="1400" dirty="0" smtClean="0">
                <a:solidFill>
                  <a:schemeClr val="bg2">
                    <a:lumMod val="10000"/>
                  </a:schemeClr>
                </a:solidFill>
              </a:rPr>
              <a:t>	ILLEGAL </a:t>
            </a:r>
            <a:r>
              <a:rPr lang="en-US" sz="1400" dirty="0">
                <a:solidFill>
                  <a:schemeClr val="bg2">
                    <a:lumMod val="10000"/>
                  </a:schemeClr>
                </a:solidFill>
              </a:rPr>
              <a:t>CARRIER</a:t>
            </a:r>
          </a:p>
          <a:p>
            <a:endParaRPr lang="en-US" sz="1800" dirty="0"/>
          </a:p>
        </p:txBody>
      </p:sp>
    </p:spTree>
    <p:extLst>
      <p:ext uri="{BB962C8B-B14F-4D97-AF65-F5344CB8AC3E}">
        <p14:creationId xmlns:p14="http://schemas.microsoft.com/office/powerpoint/2010/main" val="3718791716"/>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Rot="1" noChangeArrowheads="1"/>
          </p:cNvSpPr>
          <p:nvPr>
            <p:ph idx="1"/>
          </p:nvPr>
        </p:nvSpPr>
        <p:spPr>
          <a:xfrm>
            <a:off x="304800" y="1371600"/>
            <a:ext cx="8540750" cy="5029200"/>
          </a:xfrm>
        </p:spPr>
        <p:txBody>
          <a:bodyPr/>
          <a:lstStyle/>
          <a:p>
            <a:pPr marL="0" indent="0">
              <a:lnSpc>
                <a:spcPct val="80000"/>
              </a:lnSpc>
              <a:buNone/>
            </a:pPr>
            <a:r>
              <a:rPr lang="en-US" sz="1800" b="1" dirty="0" smtClean="0">
                <a:solidFill>
                  <a:schemeClr val="bg2">
                    <a:lumMod val="10000"/>
                  </a:schemeClr>
                </a:solidFill>
              </a:rPr>
              <a:t>The American Bus Association and the Bus Industry Safety Council have identified 6 key issues that, if implemented or improved, will make it difficult for bus companies or bus drivers to knowingly and willfully evade safety compliance.</a:t>
            </a:r>
          </a:p>
          <a:p>
            <a:pPr>
              <a:lnSpc>
                <a:spcPct val="80000"/>
              </a:lnSpc>
              <a:buFont typeface="Arial" pitchFamily="34" charset="0"/>
              <a:buChar char="•"/>
            </a:pPr>
            <a:endParaRPr lang="en-US" sz="1800" b="1" dirty="0">
              <a:solidFill>
                <a:schemeClr val="bg2">
                  <a:lumMod val="10000"/>
                </a:schemeClr>
              </a:solidFill>
            </a:endParaRPr>
          </a:p>
          <a:p>
            <a:pPr marL="457200" indent="-457200">
              <a:lnSpc>
                <a:spcPct val="80000"/>
              </a:lnSpc>
              <a:buFont typeface="+mj-lt"/>
              <a:buAutoNum type="arabicPeriod"/>
            </a:pPr>
            <a:r>
              <a:rPr lang="en-US" sz="1800" b="1" dirty="0" smtClean="0">
                <a:solidFill>
                  <a:schemeClr val="bg2">
                    <a:lumMod val="10000"/>
                  </a:schemeClr>
                </a:solidFill>
              </a:rPr>
              <a:t>More Moving Violation Enforcement</a:t>
            </a:r>
          </a:p>
          <a:p>
            <a:pPr marL="457200" indent="-457200">
              <a:lnSpc>
                <a:spcPct val="80000"/>
              </a:lnSpc>
              <a:buFont typeface="+mj-lt"/>
              <a:buAutoNum type="arabicPeriod"/>
            </a:pPr>
            <a:endParaRPr lang="en-US" sz="1800" b="1" dirty="0">
              <a:solidFill>
                <a:schemeClr val="bg2">
                  <a:lumMod val="10000"/>
                </a:schemeClr>
              </a:solidFill>
            </a:endParaRPr>
          </a:p>
          <a:p>
            <a:pPr marL="457200" indent="-457200">
              <a:lnSpc>
                <a:spcPct val="80000"/>
              </a:lnSpc>
              <a:buFont typeface="+mj-lt"/>
              <a:buAutoNum type="arabicPeriod"/>
            </a:pPr>
            <a:r>
              <a:rPr lang="en-US" sz="1800" b="1" dirty="0" smtClean="0">
                <a:solidFill>
                  <a:schemeClr val="bg2">
                    <a:lumMod val="10000"/>
                  </a:schemeClr>
                </a:solidFill>
              </a:rPr>
              <a:t>Consistent State Bus Inspection Programs</a:t>
            </a:r>
          </a:p>
          <a:p>
            <a:pPr marL="457200" indent="-457200">
              <a:lnSpc>
                <a:spcPct val="80000"/>
              </a:lnSpc>
              <a:buFont typeface="+mj-lt"/>
              <a:buAutoNum type="arabicPeriod"/>
            </a:pPr>
            <a:endParaRPr lang="en-US" sz="1800" b="1" dirty="0">
              <a:solidFill>
                <a:schemeClr val="bg2">
                  <a:lumMod val="10000"/>
                </a:schemeClr>
              </a:solidFill>
            </a:endParaRPr>
          </a:p>
          <a:p>
            <a:pPr marL="457200" indent="-457200">
              <a:lnSpc>
                <a:spcPct val="80000"/>
              </a:lnSpc>
              <a:buFont typeface="+mj-lt"/>
              <a:buAutoNum type="arabicPeriod"/>
            </a:pPr>
            <a:r>
              <a:rPr lang="en-US" sz="1800" b="1" dirty="0" smtClean="0">
                <a:solidFill>
                  <a:schemeClr val="bg2">
                    <a:lumMod val="10000"/>
                  </a:schemeClr>
                </a:solidFill>
              </a:rPr>
              <a:t>Passenger Endorsement Background Checks Should Identical to Hazardous Material Background Checks</a:t>
            </a:r>
          </a:p>
          <a:p>
            <a:pPr marL="457200" indent="-457200">
              <a:lnSpc>
                <a:spcPct val="80000"/>
              </a:lnSpc>
              <a:buFont typeface="+mj-lt"/>
              <a:buAutoNum type="arabicPeriod"/>
            </a:pPr>
            <a:endParaRPr lang="en-US" sz="1800" b="1" dirty="0" smtClean="0">
              <a:solidFill>
                <a:schemeClr val="bg2">
                  <a:lumMod val="10000"/>
                </a:schemeClr>
              </a:solidFill>
            </a:endParaRPr>
          </a:p>
          <a:p>
            <a:pPr marL="457200" indent="-457200">
              <a:lnSpc>
                <a:spcPct val="80000"/>
              </a:lnSpc>
              <a:buFont typeface="+mj-lt"/>
              <a:buAutoNum type="arabicPeriod"/>
            </a:pPr>
            <a:r>
              <a:rPr lang="en-US" sz="1800" b="1" dirty="0" smtClean="0">
                <a:solidFill>
                  <a:schemeClr val="bg2">
                    <a:lumMod val="10000"/>
                  </a:schemeClr>
                </a:solidFill>
              </a:rPr>
              <a:t>Verification That </a:t>
            </a:r>
            <a:r>
              <a:rPr lang="en-US" sz="1800" b="1" dirty="0">
                <a:solidFill>
                  <a:schemeClr val="bg2">
                    <a:lumMod val="10000"/>
                  </a:schemeClr>
                </a:solidFill>
              </a:rPr>
              <a:t>Out-Of-Service Orders </a:t>
            </a:r>
            <a:r>
              <a:rPr lang="en-US" sz="1800" b="1" dirty="0" smtClean="0">
                <a:solidFill>
                  <a:schemeClr val="bg2">
                    <a:lumMod val="10000"/>
                  </a:schemeClr>
                </a:solidFill>
              </a:rPr>
              <a:t>Are </a:t>
            </a:r>
            <a:r>
              <a:rPr lang="en-US" sz="1800" b="1" dirty="0">
                <a:solidFill>
                  <a:schemeClr val="bg2">
                    <a:lumMod val="10000"/>
                  </a:schemeClr>
                </a:solidFill>
              </a:rPr>
              <a:t>Being Obeyed Within 5 Working </a:t>
            </a:r>
            <a:r>
              <a:rPr lang="en-US" sz="1800" b="1" dirty="0" smtClean="0">
                <a:solidFill>
                  <a:schemeClr val="bg2">
                    <a:lumMod val="10000"/>
                  </a:schemeClr>
                </a:solidFill>
              </a:rPr>
              <a:t>Days of Issuance</a:t>
            </a:r>
            <a:endParaRPr lang="en-US" sz="1800" b="1" dirty="0">
              <a:solidFill>
                <a:schemeClr val="bg2">
                  <a:lumMod val="10000"/>
                </a:schemeClr>
              </a:solidFill>
            </a:endParaRPr>
          </a:p>
          <a:p>
            <a:pPr marL="457200" indent="-457200">
              <a:lnSpc>
                <a:spcPct val="80000"/>
              </a:lnSpc>
              <a:buFont typeface="+mj-lt"/>
              <a:buAutoNum type="arabicPeriod"/>
            </a:pPr>
            <a:endParaRPr lang="en-US" sz="1800" b="1" dirty="0" smtClean="0">
              <a:solidFill>
                <a:schemeClr val="bg2">
                  <a:lumMod val="10000"/>
                </a:schemeClr>
              </a:solidFill>
            </a:endParaRPr>
          </a:p>
          <a:p>
            <a:pPr marL="457200" indent="-457200">
              <a:lnSpc>
                <a:spcPct val="80000"/>
              </a:lnSpc>
              <a:buFont typeface="+mj-lt"/>
              <a:buAutoNum type="arabicPeriod"/>
            </a:pPr>
            <a:r>
              <a:rPr lang="en-US" sz="1800" b="1" dirty="0">
                <a:solidFill>
                  <a:schemeClr val="bg2">
                    <a:lumMod val="10000"/>
                  </a:schemeClr>
                </a:solidFill>
              </a:rPr>
              <a:t>Visit Any Passenger Carrier That Has An SMS “Alert” Within 5 Working </a:t>
            </a:r>
            <a:r>
              <a:rPr lang="en-US" sz="1800" b="1" dirty="0" smtClean="0">
                <a:solidFill>
                  <a:schemeClr val="bg2">
                    <a:lumMod val="10000"/>
                  </a:schemeClr>
                </a:solidFill>
              </a:rPr>
              <a:t>Days</a:t>
            </a:r>
          </a:p>
          <a:p>
            <a:pPr marL="457200" indent="-457200">
              <a:lnSpc>
                <a:spcPct val="80000"/>
              </a:lnSpc>
              <a:buFont typeface="+mj-lt"/>
              <a:buAutoNum type="arabicPeriod"/>
            </a:pPr>
            <a:endParaRPr lang="en-US" sz="1800" b="1" dirty="0">
              <a:solidFill>
                <a:schemeClr val="bg2">
                  <a:lumMod val="10000"/>
                </a:schemeClr>
              </a:solidFill>
            </a:endParaRPr>
          </a:p>
          <a:p>
            <a:pPr marL="457200" indent="-457200">
              <a:lnSpc>
                <a:spcPct val="80000"/>
              </a:lnSpc>
              <a:buFont typeface="+mj-lt"/>
              <a:buAutoNum type="arabicPeriod"/>
            </a:pPr>
            <a:r>
              <a:rPr lang="en-US" sz="1800" b="1" dirty="0" smtClean="0">
                <a:solidFill>
                  <a:schemeClr val="bg2">
                    <a:lumMod val="10000"/>
                  </a:schemeClr>
                </a:solidFill>
              </a:rPr>
              <a:t>Separate Passenger Carriers From The FMCSA Carrier Database And Make Consumer Identification of Safe Carriers Easier</a:t>
            </a:r>
          </a:p>
        </p:txBody>
      </p:sp>
      <p:sp>
        <p:nvSpPr>
          <p:cNvPr id="2" name="TextBox 1"/>
          <p:cNvSpPr txBox="1"/>
          <p:nvPr/>
        </p:nvSpPr>
        <p:spPr>
          <a:xfrm>
            <a:off x="381000" y="609600"/>
            <a:ext cx="8382000" cy="461665"/>
          </a:xfrm>
          <a:prstGeom prst="rect">
            <a:avLst/>
          </a:prstGeom>
          <a:noFill/>
        </p:spPr>
        <p:txBody>
          <a:bodyPr wrap="square" rtlCol="0">
            <a:spAutoFit/>
          </a:bodyPr>
          <a:lstStyle/>
          <a:p>
            <a:pPr algn="ctr"/>
            <a:r>
              <a:rPr lang="en-US" sz="2400" dirty="0" smtClean="0">
                <a:solidFill>
                  <a:schemeClr val="bg2">
                    <a:lumMod val="10000"/>
                  </a:schemeClr>
                </a:solidFill>
                <a:latin typeface="Arial Black" pitchFamily="34" charset="0"/>
              </a:rPr>
              <a:t>Give Them No Place To Hide</a:t>
            </a:r>
            <a:endParaRPr lang="en-US" sz="2400" dirty="0">
              <a:solidFill>
                <a:schemeClr val="bg2">
                  <a:lumMod val="10000"/>
                </a:schemeClr>
              </a:solidFill>
              <a:latin typeface="Arial Black" pitchFamily="34" charset="0"/>
            </a:endParaRPr>
          </a:p>
        </p:txBody>
      </p:sp>
    </p:spTree>
    <p:extLst>
      <p:ext uri="{BB962C8B-B14F-4D97-AF65-F5344CB8AC3E}">
        <p14:creationId xmlns:p14="http://schemas.microsoft.com/office/powerpoint/2010/main" val="270255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pPr marL="0" indent="0" algn="ctr">
              <a:buNone/>
            </a:pPr>
            <a:r>
              <a:rPr lang="en-US" sz="2400" b="1" dirty="0">
                <a:solidFill>
                  <a:schemeClr val="bg2">
                    <a:lumMod val="10000"/>
                  </a:schemeClr>
                </a:solidFill>
                <a:latin typeface="Arial Black" pitchFamily="34" charset="0"/>
              </a:rPr>
              <a:t>More Moving Violation </a:t>
            </a:r>
            <a:r>
              <a:rPr lang="en-US" sz="2400" b="1" dirty="0" smtClean="0">
                <a:solidFill>
                  <a:schemeClr val="bg2">
                    <a:lumMod val="10000"/>
                  </a:schemeClr>
                </a:solidFill>
                <a:latin typeface="Arial Black" pitchFamily="34" charset="0"/>
              </a:rPr>
              <a:t>Enforcement</a:t>
            </a:r>
          </a:p>
          <a:p>
            <a:pPr marL="0" indent="0" algn="ctr">
              <a:buNone/>
            </a:pPr>
            <a:endParaRPr lang="en-US" sz="2000" dirty="0">
              <a:solidFill>
                <a:schemeClr val="bg2">
                  <a:lumMod val="10000"/>
                </a:schemeClr>
              </a:solidFill>
            </a:endParaRPr>
          </a:p>
          <a:p>
            <a:pPr marL="0" indent="0">
              <a:buNone/>
            </a:pPr>
            <a:r>
              <a:rPr lang="en-US" sz="1600" b="1" dirty="0" smtClean="0">
                <a:solidFill>
                  <a:schemeClr val="bg2">
                    <a:lumMod val="10000"/>
                  </a:schemeClr>
                </a:solidFill>
              </a:rPr>
              <a:t>Data produced by the Large Truck Crash Causation Study and from the June 2008 University of Michigan </a:t>
            </a:r>
            <a:r>
              <a:rPr lang="en-US" sz="1600" b="1" dirty="0">
                <a:solidFill>
                  <a:schemeClr val="bg2">
                    <a:lumMod val="10000"/>
                  </a:schemeClr>
                </a:solidFill>
              </a:rPr>
              <a:t>Transportation Institute </a:t>
            </a:r>
            <a:r>
              <a:rPr lang="en-US" sz="1600" b="1" dirty="0" smtClean="0">
                <a:solidFill>
                  <a:schemeClr val="bg2">
                    <a:lumMod val="10000"/>
                  </a:schemeClr>
                </a:solidFill>
              </a:rPr>
              <a:t>study </a:t>
            </a:r>
            <a:r>
              <a:rPr lang="en-US" sz="1600" b="1" dirty="0">
                <a:solidFill>
                  <a:schemeClr val="bg2">
                    <a:lumMod val="10000"/>
                  </a:schemeClr>
                </a:solidFill>
              </a:rPr>
              <a:t>of </a:t>
            </a:r>
            <a:r>
              <a:rPr lang="en-US" sz="1600" b="1" dirty="0" smtClean="0">
                <a:solidFill>
                  <a:schemeClr val="bg2">
                    <a:lumMod val="10000"/>
                  </a:schemeClr>
                </a:solidFill>
              </a:rPr>
              <a:t>“Bus Operator Types and Driver Factors in Fatal Bus Crashes: Results from the Buses Involved in Fatal Accidents Survey”, indicates that driver actions and/or inactions account for most fatal bus crashes. These data further indicate that certain types of dangerous driving behavior are good indicator of the likelihood of a driver being involved in a future crash.</a:t>
            </a:r>
          </a:p>
          <a:p>
            <a:pPr marL="0" indent="0">
              <a:buNone/>
            </a:pPr>
            <a:endParaRPr lang="en-US" sz="1600" dirty="0" smtClean="0">
              <a:solidFill>
                <a:schemeClr val="bg2">
                  <a:lumMod val="10000"/>
                </a:schemeClr>
              </a:solidFill>
            </a:endParaRPr>
          </a:p>
          <a:p>
            <a:pPr marL="0" indent="0">
              <a:buNone/>
            </a:pPr>
            <a:endParaRPr lang="en-US"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895599"/>
            <a:ext cx="8077200" cy="3581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2420135"/>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Rot="1" noChangeArrowheads="1"/>
          </p:cNvSpPr>
          <p:nvPr>
            <p:ph idx="1"/>
          </p:nvPr>
        </p:nvSpPr>
        <p:spPr>
          <a:xfrm>
            <a:off x="381000" y="1524000"/>
            <a:ext cx="8464550" cy="5029200"/>
          </a:xfrm>
        </p:spPr>
        <p:txBody>
          <a:bodyPr/>
          <a:lstStyle/>
          <a:p>
            <a:pPr marL="457200" indent="-457200">
              <a:lnSpc>
                <a:spcPct val="80000"/>
              </a:lnSpc>
              <a:buFont typeface="+mj-lt"/>
              <a:buAutoNum type="arabicPeriod"/>
            </a:pPr>
            <a:r>
              <a:rPr lang="en-US" sz="2000" b="1" dirty="0">
                <a:solidFill>
                  <a:schemeClr val="bg2">
                    <a:lumMod val="10000"/>
                  </a:schemeClr>
                </a:solidFill>
              </a:rPr>
              <a:t>When a bus or motorcoach is observed being operated in an unsafe fashion </a:t>
            </a:r>
            <a:r>
              <a:rPr lang="en-US" sz="2000" b="1" dirty="0" smtClean="0">
                <a:solidFill>
                  <a:schemeClr val="bg2">
                    <a:lumMod val="10000"/>
                  </a:schemeClr>
                </a:solidFill>
              </a:rPr>
              <a:t>any </a:t>
            </a:r>
            <a:r>
              <a:rPr lang="en-US" sz="2000" b="1" dirty="0">
                <a:solidFill>
                  <a:schemeClr val="bg2">
                    <a:lumMod val="10000"/>
                  </a:schemeClr>
                </a:solidFill>
              </a:rPr>
              <a:t>enforcement </a:t>
            </a:r>
            <a:r>
              <a:rPr lang="en-US" sz="2000" b="1" dirty="0" smtClean="0">
                <a:solidFill>
                  <a:schemeClr val="bg2">
                    <a:lumMod val="10000"/>
                  </a:schemeClr>
                </a:solidFill>
              </a:rPr>
              <a:t>officer, not jus motor carrier enforcement officers, should pull the bus over </a:t>
            </a:r>
            <a:r>
              <a:rPr lang="en-US" sz="2000" b="1" dirty="0">
                <a:solidFill>
                  <a:schemeClr val="bg2">
                    <a:lumMod val="10000"/>
                  </a:schemeClr>
                </a:solidFill>
              </a:rPr>
              <a:t>in </a:t>
            </a:r>
            <a:r>
              <a:rPr lang="en-US" sz="2000" b="1" dirty="0" smtClean="0">
                <a:solidFill>
                  <a:schemeClr val="bg2">
                    <a:lumMod val="10000"/>
                  </a:schemeClr>
                </a:solidFill>
              </a:rPr>
              <a:t>safe location.</a:t>
            </a:r>
            <a:endParaRPr lang="en-US" sz="2000" b="1" dirty="0">
              <a:solidFill>
                <a:schemeClr val="bg2">
                  <a:lumMod val="10000"/>
                </a:schemeClr>
              </a:solidFill>
            </a:endParaRPr>
          </a:p>
          <a:p>
            <a:pPr marL="457200" indent="-457200">
              <a:lnSpc>
                <a:spcPct val="80000"/>
              </a:lnSpc>
              <a:buFont typeface="+mj-lt"/>
              <a:buAutoNum type="arabicPeriod"/>
            </a:pPr>
            <a:endParaRPr lang="en-US" sz="2000" b="1" dirty="0">
              <a:solidFill>
                <a:schemeClr val="bg2">
                  <a:lumMod val="10000"/>
                </a:schemeClr>
              </a:solidFill>
            </a:endParaRPr>
          </a:p>
          <a:p>
            <a:pPr marL="457200" indent="-457200">
              <a:lnSpc>
                <a:spcPct val="80000"/>
              </a:lnSpc>
              <a:buFont typeface="+mj-lt"/>
              <a:buAutoNum type="arabicPeriod"/>
            </a:pPr>
            <a:r>
              <a:rPr lang="en-US" sz="2000" b="1" dirty="0">
                <a:solidFill>
                  <a:schemeClr val="bg2">
                    <a:lumMod val="10000"/>
                  </a:schemeClr>
                </a:solidFill>
              </a:rPr>
              <a:t>T</a:t>
            </a:r>
            <a:r>
              <a:rPr lang="en-US" sz="2000" b="1" dirty="0" smtClean="0">
                <a:solidFill>
                  <a:schemeClr val="bg2">
                    <a:lumMod val="10000"/>
                  </a:schemeClr>
                </a:solidFill>
              </a:rPr>
              <a:t>he </a:t>
            </a:r>
            <a:r>
              <a:rPr lang="en-US" sz="2000" b="1" dirty="0">
                <a:solidFill>
                  <a:schemeClr val="bg2">
                    <a:lumMod val="10000"/>
                  </a:schemeClr>
                </a:solidFill>
              </a:rPr>
              <a:t>officer </a:t>
            </a:r>
            <a:r>
              <a:rPr lang="en-US" sz="2000" b="1" dirty="0" smtClean="0">
                <a:solidFill>
                  <a:schemeClr val="bg2">
                    <a:lumMod val="10000"/>
                  </a:schemeClr>
                </a:solidFill>
              </a:rPr>
              <a:t>explains to </a:t>
            </a:r>
            <a:r>
              <a:rPr lang="en-US" sz="2000" b="1" dirty="0">
                <a:solidFill>
                  <a:schemeClr val="bg2">
                    <a:lumMod val="10000"/>
                  </a:schemeClr>
                </a:solidFill>
              </a:rPr>
              <a:t>passengers </a:t>
            </a:r>
            <a:r>
              <a:rPr lang="en-US" sz="2000" b="1" dirty="0" smtClean="0">
                <a:solidFill>
                  <a:schemeClr val="bg2">
                    <a:lumMod val="10000"/>
                  </a:schemeClr>
                </a:solidFill>
              </a:rPr>
              <a:t>that he/she needs to speak with the driver and that the bus will be on the way shortly. Take the driver off the bus and issue a citation if appropriate. </a:t>
            </a:r>
            <a:endParaRPr lang="en-US" sz="2000" b="1" dirty="0">
              <a:solidFill>
                <a:schemeClr val="bg2">
                  <a:lumMod val="10000"/>
                </a:schemeClr>
              </a:solidFill>
            </a:endParaRPr>
          </a:p>
          <a:p>
            <a:pPr marL="457200" indent="-457200">
              <a:lnSpc>
                <a:spcPct val="80000"/>
              </a:lnSpc>
              <a:buFont typeface="+mj-lt"/>
              <a:buAutoNum type="arabicPeriod"/>
            </a:pPr>
            <a:endParaRPr lang="en-US" sz="2000" b="1" dirty="0">
              <a:solidFill>
                <a:schemeClr val="bg2">
                  <a:lumMod val="10000"/>
                </a:schemeClr>
              </a:solidFill>
            </a:endParaRPr>
          </a:p>
          <a:p>
            <a:pPr marL="457200" indent="-457200">
              <a:lnSpc>
                <a:spcPct val="80000"/>
              </a:lnSpc>
              <a:buFont typeface="+mj-lt"/>
              <a:buAutoNum type="arabicPeriod"/>
            </a:pPr>
            <a:r>
              <a:rPr lang="en-US" sz="2000" b="1" dirty="0" smtClean="0">
                <a:solidFill>
                  <a:schemeClr val="bg2">
                    <a:lumMod val="10000"/>
                  </a:schemeClr>
                </a:solidFill>
              </a:rPr>
              <a:t>When a citation is issued the officer should be present on the citation court date to press </a:t>
            </a:r>
            <a:r>
              <a:rPr lang="en-US" sz="2000" b="1" dirty="0">
                <a:solidFill>
                  <a:schemeClr val="bg2">
                    <a:lumMod val="10000"/>
                  </a:schemeClr>
                </a:solidFill>
              </a:rPr>
              <a:t>the charge. </a:t>
            </a:r>
          </a:p>
          <a:p>
            <a:pPr marL="457200" indent="-457200">
              <a:lnSpc>
                <a:spcPct val="80000"/>
              </a:lnSpc>
              <a:buFont typeface="+mj-lt"/>
              <a:buAutoNum type="arabicPeriod"/>
            </a:pPr>
            <a:endParaRPr lang="en-US" sz="2000" b="1" dirty="0">
              <a:solidFill>
                <a:schemeClr val="bg2">
                  <a:lumMod val="10000"/>
                </a:schemeClr>
              </a:solidFill>
            </a:endParaRPr>
          </a:p>
          <a:p>
            <a:pPr marL="457200" indent="-457200">
              <a:lnSpc>
                <a:spcPct val="80000"/>
              </a:lnSpc>
              <a:buFont typeface="+mj-lt"/>
              <a:buAutoNum type="arabicPeriod"/>
            </a:pPr>
            <a:r>
              <a:rPr lang="en-US" sz="2000" b="1" dirty="0">
                <a:solidFill>
                  <a:schemeClr val="bg2">
                    <a:lumMod val="10000"/>
                  </a:schemeClr>
                </a:solidFill>
              </a:rPr>
              <a:t>Appeal to the court not to reduce or mask the charge since this action allows unsafe drivers to continue to operate and endanger the public.</a:t>
            </a:r>
          </a:p>
          <a:p>
            <a:pPr marL="457200" indent="-457200">
              <a:lnSpc>
                <a:spcPct val="80000"/>
              </a:lnSpc>
              <a:buFont typeface="+mj-lt"/>
              <a:buAutoNum type="arabicPeriod"/>
            </a:pPr>
            <a:endParaRPr lang="en-US" sz="2000" b="1" dirty="0">
              <a:solidFill>
                <a:schemeClr val="bg2">
                  <a:lumMod val="10000"/>
                </a:schemeClr>
              </a:solidFill>
            </a:endParaRPr>
          </a:p>
          <a:p>
            <a:pPr marL="0" indent="0">
              <a:lnSpc>
                <a:spcPct val="80000"/>
              </a:lnSpc>
              <a:buNone/>
            </a:pPr>
            <a:r>
              <a:rPr lang="en-US" sz="2000" b="1" dirty="0">
                <a:solidFill>
                  <a:schemeClr val="bg2">
                    <a:lumMod val="10000"/>
                  </a:schemeClr>
                </a:solidFill>
              </a:rPr>
              <a:t>We need to hold bus drivers to </a:t>
            </a:r>
            <a:r>
              <a:rPr lang="en-US" sz="2000" b="1" dirty="0" smtClean="0">
                <a:solidFill>
                  <a:schemeClr val="bg2">
                    <a:lumMod val="10000"/>
                  </a:schemeClr>
                </a:solidFill>
              </a:rPr>
              <a:t>similar safety performance standard </a:t>
            </a:r>
            <a:r>
              <a:rPr lang="en-US" sz="2000" b="1" dirty="0">
                <a:solidFill>
                  <a:schemeClr val="bg2">
                    <a:lumMod val="10000"/>
                  </a:schemeClr>
                </a:solidFill>
              </a:rPr>
              <a:t>as airline pilots. </a:t>
            </a:r>
            <a:r>
              <a:rPr lang="en-US" sz="2000" b="1" dirty="0" smtClean="0">
                <a:solidFill>
                  <a:schemeClr val="bg2">
                    <a:lumMod val="10000"/>
                  </a:schemeClr>
                </a:solidFill>
              </a:rPr>
              <a:t>They </a:t>
            </a:r>
            <a:r>
              <a:rPr lang="en-US" sz="2000" b="1" dirty="0">
                <a:solidFill>
                  <a:schemeClr val="bg2">
                    <a:lumMod val="10000"/>
                  </a:schemeClr>
                </a:solidFill>
              </a:rPr>
              <a:t>are tasked with </a:t>
            </a:r>
            <a:r>
              <a:rPr lang="en-US" sz="2000" b="1" dirty="0" smtClean="0">
                <a:solidFill>
                  <a:schemeClr val="bg2">
                    <a:lumMod val="10000"/>
                  </a:schemeClr>
                </a:solidFill>
              </a:rPr>
              <a:t>identical “great care” duties and responsibilities to the traveling public</a:t>
            </a:r>
            <a:r>
              <a:rPr lang="en-US" sz="2000" b="1" dirty="0">
                <a:solidFill>
                  <a:schemeClr val="bg2">
                    <a:lumMod val="10000"/>
                  </a:schemeClr>
                </a:solidFill>
              </a:rPr>
              <a:t>. </a:t>
            </a:r>
          </a:p>
        </p:txBody>
      </p:sp>
      <p:sp>
        <p:nvSpPr>
          <p:cNvPr id="2" name="TextBox 1"/>
          <p:cNvSpPr txBox="1"/>
          <p:nvPr/>
        </p:nvSpPr>
        <p:spPr>
          <a:xfrm>
            <a:off x="264090" y="581416"/>
            <a:ext cx="8648349" cy="461665"/>
          </a:xfrm>
          <a:prstGeom prst="rect">
            <a:avLst/>
          </a:prstGeom>
          <a:noFill/>
        </p:spPr>
        <p:txBody>
          <a:bodyPr wrap="square" rtlCol="0">
            <a:spAutoFit/>
          </a:bodyPr>
          <a:lstStyle/>
          <a:p>
            <a:pPr algn="ctr"/>
            <a:r>
              <a:rPr lang="en-US" sz="2400" dirty="0" smtClean="0">
                <a:solidFill>
                  <a:schemeClr val="bg2">
                    <a:lumMod val="10000"/>
                  </a:schemeClr>
                </a:solidFill>
                <a:latin typeface="Arial Black" pitchFamily="34" charset="0"/>
              </a:rPr>
              <a:t>Zero Tolerance For Serious Moving Violations</a:t>
            </a:r>
            <a:endParaRPr lang="en-US" sz="2400" dirty="0">
              <a:solidFill>
                <a:schemeClr val="bg2">
                  <a:lumMod val="10000"/>
                </a:schemeClr>
              </a:solidFill>
              <a:latin typeface="Arial Black" pitchFamily="34" charset="0"/>
            </a:endParaRPr>
          </a:p>
        </p:txBody>
      </p:sp>
    </p:spTree>
    <p:extLst>
      <p:ext uri="{BB962C8B-B14F-4D97-AF65-F5344CB8AC3E}">
        <p14:creationId xmlns:p14="http://schemas.microsoft.com/office/powerpoint/2010/main" val="2243858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600200"/>
            <a:ext cx="8388350" cy="4495800"/>
          </a:xfrm>
        </p:spPr>
        <p:txBody>
          <a:bodyPr/>
          <a:lstStyle/>
          <a:p>
            <a:pPr marL="0" indent="0">
              <a:buNone/>
            </a:pPr>
            <a:r>
              <a:rPr lang="en-US" sz="2000" b="1" dirty="0" smtClean="0">
                <a:solidFill>
                  <a:schemeClr val="bg2">
                    <a:lumMod val="10000"/>
                  </a:schemeClr>
                </a:solidFill>
              </a:rPr>
              <a:t>All states need to have consistently stringent bus inspection programs. This is currently not the case. In instances where a state is unable to conduct a comprehensive and robust bus inspection program, the FMCSA should step in with federal inspectors or qualified third-party inspector. This option could be paid for using a proportionate amount of the subject state’s MCSAP funds. </a:t>
            </a:r>
          </a:p>
          <a:p>
            <a:pPr marL="0" indent="0">
              <a:buNone/>
            </a:pPr>
            <a:endParaRPr lang="en-US" sz="2000" b="1" dirty="0">
              <a:solidFill>
                <a:schemeClr val="bg2">
                  <a:lumMod val="10000"/>
                </a:schemeClr>
              </a:solidFill>
            </a:endParaRPr>
          </a:p>
          <a:p>
            <a:pPr marL="0" indent="0">
              <a:buNone/>
            </a:pPr>
            <a:r>
              <a:rPr lang="en-US" sz="2000" b="1" dirty="0">
                <a:solidFill>
                  <a:schemeClr val="bg2">
                    <a:lumMod val="10000"/>
                  </a:schemeClr>
                </a:solidFill>
              </a:rPr>
              <a:t>S</a:t>
            </a:r>
            <a:r>
              <a:rPr lang="en-US" sz="2000" b="1" dirty="0" smtClean="0">
                <a:solidFill>
                  <a:schemeClr val="bg2">
                    <a:lumMod val="10000"/>
                  </a:schemeClr>
                </a:solidFill>
              </a:rPr>
              <a:t>trong state inspection programs are key component in the elimination of unsafe or illegal passenger carriers. Passenger pick-up points or destinations should be the favored inspection point since bad carriers simply avoid roadside inspection by detouring around them. </a:t>
            </a:r>
            <a:endParaRPr lang="en-US" sz="2000" b="1" dirty="0">
              <a:solidFill>
                <a:schemeClr val="bg2">
                  <a:lumMod val="10000"/>
                </a:schemeClr>
              </a:solidFill>
            </a:endParaRPr>
          </a:p>
        </p:txBody>
      </p:sp>
      <p:sp>
        <p:nvSpPr>
          <p:cNvPr id="5" name="TextBox 4"/>
          <p:cNvSpPr txBox="1"/>
          <p:nvPr/>
        </p:nvSpPr>
        <p:spPr>
          <a:xfrm>
            <a:off x="401782" y="323348"/>
            <a:ext cx="8305800" cy="461665"/>
          </a:xfrm>
          <a:prstGeom prst="rect">
            <a:avLst/>
          </a:prstGeom>
          <a:noFill/>
        </p:spPr>
        <p:txBody>
          <a:bodyPr wrap="square" rtlCol="0">
            <a:spAutoFit/>
          </a:bodyPr>
          <a:lstStyle/>
          <a:p>
            <a:pPr algn="ctr"/>
            <a:r>
              <a:rPr lang="en-US" sz="2400" b="1" kern="0" dirty="0" smtClean="0">
                <a:solidFill>
                  <a:schemeClr val="bg2">
                    <a:lumMod val="10000"/>
                  </a:schemeClr>
                </a:solidFill>
                <a:effectLst>
                  <a:outerShdw blurRad="38100" dist="38100" dir="2700000" algn="tl">
                    <a:srgbClr val="000000"/>
                  </a:outerShdw>
                </a:effectLst>
                <a:latin typeface="Arial Black"/>
                <a:ea typeface="+mj-ea"/>
                <a:cs typeface="+mj-cs"/>
              </a:rPr>
              <a:t>Consistent State Bus Inspection Programs</a:t>
            </a:r>
            <a:endParaRPr lang="en-US" dirty="0">
              <a:solidFill>
                <a:schemeClr val="bg2">
                  <a:lumMod val="10000"/>
                </a:schemeClr>
              </a:solidFill>
            </a:endParaRPr>
          </a:p>
        </p:txBody>
      </p:sp>
    </p:spTree>
    <p:extLst>
      <p:ext uri="{BB962C8B-B14F-4D97-AF65-F5344CB8AC3E}">
        <p14:creationId xmlns:p14="http://schemas.microsoft.com/office/powerpoint/2010/main" val="325949023"/>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Rot="1" noChangeArrowheads="1"/>
          </p:cNvSpPr>
          <p:nvPr>
            <p:ph idx="1"/>
          </p:nvPr>
        </p:nvSpPr>
        <p:spPr>
          <a:xfrm>
            <a:off x="381000" y="1886129"/>
            <a:ext cx="8464550" cy="4743271"/>
          </a:xfrm>
        </p:spPr>
        <p:txBody>
          <a:bodyPr>
            <a:normAutofit fontScale="92500" lnSpcReduction="10000"/>
          </a:bodyPr>
          <a:lstStyle/>
          <a:p>
            <a:pPr marL="0" lvl="0" indent="0">
              <a:lnSpc>
                <a:spcPct val="115000"/>
              </a:lnSpc>
              <a:spcBef>
                <a:spcPts val="0"/>
              </a:spcBef>
              <a:spcAft>
                <a:spcPts val="0"/>
              </a:spcAft>
              <a:buNone/>
            </a:pPr>
            <a:r>
              <a:rPr lang="en-US" sz="2000" b="1" dirty="0" smtClean="0">
                <a:solidFill>
                  <a:schemeClr val="bg2">
                    <a:lumMod val="10000"/>
                  </a:schemeClr>
                </a:solidFill>
                <a:effectLst/>
                <a:ea typeface="Calibri"/>
                <a:cs typeface="Times New Roman"/>
              </a:rPr>
              <a:t>All motor carriers depend on the state licensing agency for assurance that driver applicants are who they say they are and that their license and endorsements are valid.</a:t>
            </a:r>
          </a:p>
          <a:p>
            <a:pPr marL="0" lvl="0" indent="0">
              <a:lnSpc>
                <a:spcPct val="115000"/>
              </a:lnSpc>
              <a:spcBef>
                <a:spcPts val="0"/>
              </a:spcBef>
              <a:spcAft>
                <a:spcPts val="0"/>
              </a:spcAft>
              <a:buNone/>
            </a:pPr>
            <a:endParaRPr lang="en-US" sz="2000" b="1" dirty="0" smtClean="0">
              <a:solidFill>
                <a:schemeClr val="bg2">
                  <a:lumMod val="10000"/>
                </a:schemeClr>
              </a:solidFill>
              <a:effectLst/>
              <a:ea typeface="Calibri"/>
              <a:cs typeface="Times New Roman"/>
            </a:endParaRPr>
          </a:p>
          <a:p>
            <a:pPr marL="0" lvl="0" indent="0">
              <a:lnSpc>
                <a:spcPct val="115000"/>
              </a:lnSpc>
              <a:spcBef>
                <a:spcPts val="0"/>
              </a:spcBef>
              <a:spcAft>
                <a:spcPts val="0"/>
              </a:spcAft>
              <a:buNone/>
            </a:pPr>
            <a:r>
              <a:rPr lang="en-US" sz="2000" b="1" dirty="0" smtClean="0">
                <a:solidFill>
                  <a:schemeClr val="bg2">
                    <a:lumMod val="10000"/>
                  </a:schemeClr>
                </a:solidFill>
                <a:effectLst/>
                <a:ea typeface="Calibri"/>
                <a:cs typeface="Times New Roman"/>
              </a:rPr>
              <a:t>In the recent bus crash in the Bronx it was determined the driver obtained his current license fraudulently. Similarly, the driver of the bus in the Wilmer, TX bus fire tragedy was an illegal immigrant who was allowed to drive with a Mexican CDL.</a:t>
            </a:r>
          </a:p>
          <a:p>
            <a:pPr marL="0" lvl="0" indent="0">
              <a:lnSpc>
                <a:spcPct val="115000"/>
              </a:lnSpc>
              <a:spcBef>
                <a:spcPts val="0"/>
              </a:spcBef>
              <a:spcAft>
                <a:spcPts val="0"/>
              </a:spcAft>
              <a:buNone/>
            </a:pPr>
            <a:endParaRPr lang="en-US" sz="2000" dirty="0">
              <a:solidFill>
                <a:schemeClr val="bg2">
                  <a:lumMod val="10000"/>
                </a:schemeClr>
              </a:solidFill>
              <a:effectLst/>
              <a:ea typeface="Calibri"/>
              <a:cs typeface="Times New Roman"/>
            </a:endParaRPr>
          </a:p>
          <a:p>
            <a:pPr marL="0" lvl="0" indent="0">
              <a:lnSpc>
                <a:spcPct val="115000"/>
              </a:lnSpc>
              <a:spcBef>
                <a:spcPts val="0"/>
              </a:spcBef>
              <a:spcAft>
                <a:spcPts val="0"/>
              </a:spcAft>
              <a:buNone/>
            </a:pPr>
            <a:r>
              <a:rPr lang="en-US" sz="2000" b="1" dirty="0" smtClean="0">
                <a:solidFill>
                  <a:schemeClr val="bg2">
                    <a:lumMod val="10000"/>
                  </a:schemeClr>
                </a:solidFill>
                <a:effectLst/>
                <a:ea typeface="Calibri"/>
                <a:cs typeface="Times New Roman"/>
              </a:rPr>
              <a:t>All CDL driver wishing to hold a passenger endorsement should be required to undergo an identical background screening as drivers holding a hazardous materials endorsement. It makes no sense from either a safety or security standpoint to allow a driver to operate a bus full of passengers if its determined they are unfit to drive a CMV hauling HazMat</a:t>
            </a:r>
            <a:r>
              <a:rPr lang="en-US" sz="2000" b="1" dirty="0" smtClean="0">
                <a:solidFill>
                  <a:schemeClr val="bg2">
                    <a:lumMod val="10000"/>
                  </a:schemeClr>
                </a:solidFill>
                <a:ea typeface="Calibri"/>
                <a:cs typeface="Times New Roman"/>
              </a:rPr>
              <a:t>. </a:t>
            </a:r>
            <a:endParaRPr lang="en-US" sz="2000" b="1" dirty="0" smtClean="0">
              <a:solidFill>
                <a:schemeClr val="bg2">
                  <a:lumMod val="10000"/>
                </a:schemeClr>
              </a:solidFill>
              <a:effectLst/>
              <a:ea typeface="Calibri"/>
              <a:cs typeface="Times New Roman"/>
            </a:endParaRPr>
          </a:p>
          <a:p>
            <a:pPr marL="0" lvl="0" indent="0">
              <a:lnSpc>
                <a:spcPct val="115000"/>
              </a:lnSpc>
              <a:spcBef>
                <a:spcPts val="0"/>
              </a:spcBef>
              <a:spcAft>
                <a:spcPts val="0"/>
              </a:spcAft>
              <a:buNone/>
            </a:pPr>
            <a:endParaRPr lang="en-US" sz="2000" dirty="0">
              <a:effectLst/>
              <a:latin typeface="Calibri"/>
              <a:ea typeface="Calibri"/>
              <a:cs typeface="Times New Roman"/>
            </a:endParaRPr>
          </a:p>
          <a:p>
            <a:pPr marL="0" indent="0">
              <a:lnSpc>
                <a:spcPct val="90000"/>
              </a:lnSpc>
              <a:buNone/>
            </a:pPr>
            <a:endParaRPr lang="en-US" sz="2400" dirty="0">
              <a:solidFill>
                <a:schemeClr val="folHlink"/>
              </a:solidFill>
            </a:endParaRPr>
          </a:p>
        </p:txBody>
      </p:sp>
      <p:sp>
        <p:nvSpPr>
          <p:cNvPr id="4" name="TextBox 3"/>
          <p:cNvSpPr txBox="1"/>
          <p:nvPr/>
        </p:nvSpPr>
        <p:spPr>
          <a:xfrm>
            <a:off x="152400" y="685800"/>
            <a:ext cx="8991600" cy="1200329"/>
          </a:xfrm>
          <a:prstGeom prst="rect">
            <a:avLst/>
          </a:prstGeom>
          <a:noFill/>
        </p:spPr>
        <p:txBody>
          <a:bodyPr wrap="square" rtlCol="0">
            <a:spAutoFit/>
          </a:bodyPr>
          <a:lstStyle/>
          <a:p>
            <a:pPr algn="ctr"/>
            <a:r>
              <a:rPr lang="en-US" sz="2400" b="1" dirty="0" smtClean="0">
                <a:solidFill>
                  <a:schemeClr val="bg2">
                    <a:lumMod val="10000"/>
                  </a:schemeClr>
                </a:solidFill>
                <a:latin typeface="Arial Black" pitchFamily="34" charset="0"/>
              </a:rPr>
              <a:t>Passenger </a:t>
            </a:r>
            <a:r>
              <a:rPr lang="en-US" sz="2400" b="1" dirty="0">
                <a:solidFill>
                  <a:schemeClr val="bg2">
                    <a:lumMod val="10000"/>
                  </a:schemeClr>
                </a:solidFill>
                <a:latin typeface="Arial Black" pitchFamily="34" charset="0"/>
              </a:rPr>
              <a:t>Endorsement Background Checks Should Identical to Hazardous Material Background Checks</a:t>
            </a:r>
          </a:p>
          <a:p>
            <a:pPr algn="ctr"/>
            <a:endParaRPr lang="en-US" sz="2400" dirty="0">
              <a:latin typeface="Arial Black" pitchFamily="34" charset="0"/>
            </a:endParaRPr>
          </a:p>
        </p:txBody>
      </p:sp>
    </p:spTree>
    <p:extLst>
      <p:ext uri="{BB962C8B-B14F-4D97-AF65-F5344CB8AC3E}">
        <p14:creationId xmlns:p14="http://schemas.microsoft.com/office/powerpoint/2010/main" val="10105403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CDA539191CFF4FAD0BA2A1DC56FFDA" ma:contentTypeVersion="1" ma:contentTypeDescription="Create a new document." ma:contentTypeScope="" ma:versionID="8f7663bba2cb2ccbd58bad65255677e1">
  <xsd:schema xmlns:xsd="http://www.w3.org/2001/XMLSchema" xmlns:xs="http://www.w3.org/2001/XMLSchema" xmlns:p="http://schemas.microsoft.com/office/2006/metadata/properties" xmlns:ns1="http://schemas.microsoft.com/sharepoint/v3" targetNamespace="http://schemas.microsoft.com/office/2006/metadata/properties" ma:root="true" ma:fieldsID="4fc3d98cac29e4e925172602d6f44d4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B290BE3-CEFF-47F0-BBB1-67153500DA65}"/>
</file>

<file path=customXml/itemProps2.xml><?xml version="1.0" encoding="utf-8"?>
<ds:datastoreItem xmlns:ds="http://schemas.openxmlformats.org/officeDocument/2006/customXml" ds:itemID="{FF6AF8A4-46E2-4B87-AEE8-5CEDF6D07731}"/>
</file>

<file path=customXml/itemProps3.xml><?xml version="1.0" encoding="utf-8"?>
<ds:datastoreItem xmlns:ds="http://schemas.openxmlformats.org/officeDocument/2006/customXml" ds:itemID="{389F7730-68DA-44AC-826D-E58538DD421B}"/>
</file>

<file path=docProps/app.xml><?xml version="1.0" encoding="utf-8"?>
<Properties xmlns="http://schemas.openxmlformats.org/officeDocument/2006/extended-properties" xmlns:vt="http://schemas.openxmlformats.org/officeDocument/2006/docPropsVTypes">
  <Template>TC101859868[[fn=Thermal]]</Template>
  <TotalTime>375</TotalTime>
  <Words>1453</Words>
  <Application>Microsoft Office PowerPoint</Application>
  <PresentationFormat>On-screen Show (4:3)</PresentationFormat>
  <Paragraphs>118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Thermal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mindSHIFT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Norm Littler</dc:creator>
  <cp:lastModifiedBy>Norm Littler</cp:lastModifiedBy>
  <cp:revision>25</cp:revision>
  <dcterms:created xsi:type="dcterms:W3CDTF">2011-05-04T19:09:47Z</dcterms:created>
  <dcterms:modified xsi:type="dcterms:W3CDTF">2011-05-09T14:22:28Z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0x0101007ACDA539191CFF4FAD0BA2A1DC56FFDA</vt:lpwstr>
  </property>
  <property fmtid="{D5CDD505-2E9C-101B-9397-08002B2CF9AE}" pid="3" name="TemplateUrl">
    <vt:lpwstr/>
  </property>
  <property fmtid="{D5CDD505-2E9C-101B-9397-08002B2CF9AE}" pid="4" name="Order">
    <vt:r8>115800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